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Alfa Slab One" pitchFamily="2" charset="77"/>
      <p:regular r:id="rId27"/>
    </p:embeddedFont>
    <p:embeddedFont>
      <p:font typeface="Calibri" panose="020F0502020204030204" pitchFamily="34" charset="0"/>
      <p:regular r:id="rId28"/>
      <p:bold r:id="rId29"/>
      <p:italic r:id="rId30"/>
      <p:boldItalic r:id="rId31"/>
    </p:embeddedFont>
    <p:embeddedFont>
      <p:font typeface="Cambria" panose="02040503050406030204" pitchFamily="18" charset="0"/>
      <p:regular r:id="rId32"/>
      <p:bold r:id="rId33"/>
      <p:italic r:id="rId34"/>
      <p:boldItalic r:id="rId35"/>
    </p:embeddedFont>
    <p:embeddedFont>
      <p:font typeface="Proxima Nova" panose="02000506030000020004"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6"/>
  </p:normalViewPr>
  <p:slideViewPr>
    <p:cSldViewPr snapToGrid="0">
      <p:cViewPr varScale="1">
        <p:scale>
          <a:sx n="152" d="100"/>
          <a:sy n="152" d="100"/>
        </p:scale>
        <p:origin x="7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176e04a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176e04a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 minutes, with 5 or 10 for questions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e26dbfb1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e26dbfb1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e26dbfb1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e26dbfb1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1fc47026b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1fc47026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bf20f71f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bf20f71f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e26dbfb1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e26dbfb1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1fc47026b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91fc47026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be0426ba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be0426ba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be0426ba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be0426ba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bfda6054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bfda6054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be0426bad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be0426ba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e26dbfb1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e26dbfb1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83471141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8347114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83471141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83471141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d8c0c10b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d8c0c10b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190ea1b66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190ea1b6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e26dbfb1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e26dbfb1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1fc4702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1fc4702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b273f834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b273f834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Imagine a map that was so precise and comprehensive that it left nothing out. In a metaphorical sense, the map with the most exact representation of Boston, point for point, would be so large that it covers the entire city. Maps are limited and contestable, but they’re useful, and that’s why we’re learning how to make them.</a:t>
            </a:r>
            <a:endParaRPr/>
          </a:p>
          <a:p>
            <a:pPr marL="0" lvl="0" indent="0" algn="l" rtl="0">
              <a:spcBef>
                <a:spcPts val="0"/>
              </a:spcBef>
              <a:spcAft>
                <a:spcPts val="0"/>
              </a:spcAft>
              <a:buNone/>
            </a:pPr>
            <a:endParaRPr/>
          </a:p>
          <a:p>
            <a:pPr marL="0" lvl="0" indent="0" algn="l" rtl="0">
              <a:spcBef>
                <a:spcPts val="0"/>
              </a:spcBef>
              <a:spcAft>
                <a:spcPts val="0"/>
              </a:spcAft>
              <a:buNone/>
            </a:pPr>
            <a:r>
              <a:rPr lang="en" b="1"/>
              <a:t>Refer people to Jorge Luis Borges, “On Exactitude in Science” (1946)</a:t>
            </a:r>
            <a:r>
              <a:rPr lang="en"/>
              <a:t>: “…In that Empire, the Art of Cartography attained such Perfection that the map of a single Province occupied the entirety of a City, and the map of the Empire, the entirety of a Province. In time, those Unconscionable Maps no longer satisfied, and the Cartographers Guilds struck a Map of the Empire whose size was that of the Empire, and which coincided point for point with it. The following Generations, who were not so fond of the Study of Cartography as their Forebears had been, saw that that vast Map was Useless, and not without some Pitilessness was it, that they delivered it up to the Inclemencies of Sun and Winters.”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b273f834e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b273f834e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1fc47026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91fc47026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e26dbfb1b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e26dbfb1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91fc47026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91fc47026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cxnSp>
        <p:nvCxnSpPr>
          <p:cNvPr id="57" name="Google Shape;57;p14"/>
          <p:cNvCxnSpPr/>
          <p:nvPr/>
        </p:nvCxnSpPr>
        <p:spPr>
          <a:xfrm>
            <a:off x="4278300" y="2350188"/>
            <a:ext cx="587400" cy="0"/>
          </a:xfrm>
          <a:prstGeom prst="straightConnector1">
            <a:avLst/>
          </a:prstGeom>
          <a:noFill/>
          <a:ln w="76200" cap="flat" cmpd="sng">
            <a:solidFill>
              <a:srgbClr val="FF9900"/>
            </a:solidFill>
            <a:prstDash val="solid"/>
            <a:round/>
            <a:headEnd type="none" w="sm" len="sm"/>
            <a:tailEnd type="none" w="sm" len="sm"/>
          </a:ln>
        </p:spPr>
      </p:cxnSp>
      <p:sp>
        <p:nvSpPr>
          <p:cNvPr id="58" name="Google Shape;58;p14"/>
          <p:cNvSpPr txBox="1">
            <a:spLocks noGrp="1"/>
          </p:cNvSpPr>
          <p:nvPr>
            <p:ph type="ctrTitle"/>
          </p:nvPr>
        </p:nvSpPr>
        <p:spPr>
          <a:xfrm>
            <a:off x="311700" y="222675"/>
            <a:ext cx="8520600" cy="195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400"/>
              <a:buNone/>
              <a:defRPr sz="5400" b="1"/>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59" name="Google Shape;59;p14"/>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4"/>
          <p:cNvSpPr txBox="1"/>
          <p:nvPr/>
        </p:nvSpPr>
        <p:spPr>
          <a:xfrm>
            <a:off x="5983800" y="4619450"/>
            <a:ext cx="3160200" cy="591900"/>
          </a:xfrm>
          <a:prstGeom prst="rect">
            <a:avLst/>
          </a:prstGeom>
          <a:solidFill>
            <a:srgbClr val="F4CC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64" name="Google Shape;6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16"/>
          <p:cNvSpPr txBox="1">
            <a:spLocks noGrp="1"/>
          </p:cNvSpPr>
          <p:nvPr>
            <p:ph type="body" idx="1"/>
          </p:nvPr>
        </p:nvSpPr>
        <p:spPr>
          <a:xfrm>
            <a:off x="311700" y="1028575"/>
            <a:ext cx="8520600" cy="34164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SzPts val="2400"/>
              <a:buChar char="●"/>
              <a:defRPr/>
            </a:lvl1pPr>
            <a:lvl2pPr marL="914400" lvl="1" indent="-355600" rtl="0">
              <a:spcBef>
                <a:spcPts val="1600"/>
              </a:spcBef>
              <a:spcAft>
                <a:spcPts val="0"/>
              </a:spcAft>
              <a:buSzPts val="2000"/>
              <a:buChar char="○"/>
              <a:defRPr/>
            </a:lvl2pPr>
            <a:lvl3pPr marL="1371600" lvl="2" indent="-342900" rtl="0">
              <a:spcBef>
                <a:spcPts val="1600"/>
              </a:spcBef>
              <a:spcAft>
                <a:spcPts val="0"/>
              </a:spcAft>
              <a:buSzPts val="18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 name="Google Shape;71;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9"/>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0" name="Google Shape;8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86;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7" name="Google Shape;87;p21"/>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8" name="Google Shape;88;p21"/>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9" name="Google Shape;89;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81000" rtl="0">
              <a:spcBef>
                <a:spcPts val="0"/>
              </a:spcBef>
              <a:spcAft>
                <a:spcPts val="0"/>
              </a:spcAft>
              <a:buClr>
                <a:schemeClr val="lt1"/>
              </a:buClr>
              <a:buSzPts val="2400"/>
              <a:buChar char="●"/>
              <a:defRPr>
                <a:solidFill>
                  <a:schemeClr val="lt1"/>
                </a:solidFill>
              </a:defRPr>
            </a:lvl1pPr>
            <a:lvl2pPr marL="914400" lvl="1" indent="-355600" rtl="0">
              <a:spcBef>
                <a:spcPts val="1600"/>
              </a:spcBef>
              <a:spcAft>
                <a:spcPts val="0"/>
              </a:spcAft>
              <a:buClr>
                <a:schemeClr val="lt1"/>
              </a:buClr>
              <a:buSzPts val="2000"/>
              <a:buChar char="○"/>
              <a:defRPr>
                <a:solidFill>
                  <a:schemeClr val="lt1"/>
                </a:solidFill>
              </a:defRPr>
            </a:lvl2pPr>
            <a:lvl3pPr marL="1371600" lvl="2" indent="-342900" rtl="0">
              <a:spcBef>
                <a:spcPts val="1600"/>
              </a:spcBef>
              <a:spcAft>
                <a:spcPts val="0"/>
              </a:spcAft>
              <a:buClr>
                <a:schemeClr val="lt1"/>
              </a:buClr>
              <a:buSzPts val="18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90" name="Google Shape;9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a:endParaRPr/>
          </a:p>
        </p:txBody>
      </p:sp>
      <p:sp>
        <p:nvSpPr>
          <p:cNvPr id="93" name="Google Shape;9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Google Shape;95;p2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96" name="Google Shape;96;p23"/>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Autofit/>
          </a:bodyPr>
          <a:lstStyle>
            <a:lvl1pPr marL="457200" lvl="0" indent="-381000" algn="ctr" rtl="0">
              <a:spcBef>
                <a:spcPts val="0"/>
              </a:spcBef>
              <a:spcAft>
                <a:spcPts val="0"/>
              </a:spcAft>
              <a:buSzPts val="2400"/>
              <a:buChar char="●"/>
              <a:defRPr/>
            </a:lvl1pPr>
            <a:lvl2pPr marL="914400" lvl="1" indent="-355600" algn="ctr" rtl="0">
              <a:spcBef>
                <a:spcPts val="1600"/>
              </a:spcBef>
              <a:spcAft>
                <a:spcPts val="0"/>
              </a:spcAft>
              <a:buSzPts val="2000"/>
              <a:buChar char="○"/>
              <a:defRPr/>
            </a:lvl2pPr>
            <a:lvl3pPr marL="1371600" lvl="2" indent="-342900" algn="ctr" rtl="0">
              <a:spcBef>
                <a:spcPts val="1600"/>
              </a:spcBef>
              <a:spcAft>
                <a:spcPts val="0"/>
              </a:spcAft>
              <a:buSzPts val="18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2376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ED0E0E"/>
              </a:buClr>
              <a:buSzPts val="3600"/>
              <a:buFont typeface="Cambria"/>
              <a:buNone/>
              <a:defRPr sz="3600" b="1">
                <a:solidFill>
                  <a:srgbClr val="ED0E0E"/>
                </a:solidFill>
                <a:latin typeface="Cambria"/>
                <a:ea typeface="Cambria"/>
                <a:cs typeface="Cambria"/>
                <a:sym typeface="Cambria"/>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Google Shape;52;p13"/>
          <p:cNvSpPr txBox="1">
            <a:spLocks noGrp="1"/>
          </p:cNvSpPr>
          <p:nvPr>
            <p:ph type="body" idx="1"/>
          </p:nvPr>
        </p:nvSpPr>
        <p:spPr>
          <a:xfrm>
            <a:off x="311700" y="863550"/>
            <a:ext cx="8520600" cy="3416400"/>
          </a:xfrm>
          <a:prstGeom prst="rect">
            <a:avLst/>
          </a:prstGeom>
          <a:noFill/>
          <a:ln>
            <a:noFill/>
          </a:ln>
        </p:spPr>
        <p:txBody>
          <a:bodyPr spcFirstLastPara="1" wrap="square" lIns="91425" tIns="91425" rIns="91425" bIns="91425" anchor="t" anchorCtr="0">
            <a:noAutofit/>
          </a:bodyPr>
          <a:lstStyle>
            <a:lvl1pPr marL="457200" lvl="0" indent="-381000" rtl="0">
              <a:lnSpc>
                <a:spcPct val="115000"/>
              </a:lnSpc>
              <a:spcBef>
                <a:spcPts val="0"/>
              </a:spcBef>
              <a:spcAft>
                <a:spcPts val="0"/>
              </a:spcAft>
              <a:buClr>
                <a:schemeClr val="dk2"/>
              </a:buClr>
              <a:buSzPts val="2400"/>
              <a:buFont typeface="Cambria"/>
              <a:buChar char="●"/>
              <a:defRPr sz="2400">
                <a:solidFill>
                  <a:schemeClr val="dk2"/>
                </a:solidFill>
                <a:latin typeface="Cambria"/>
                <a:ea typeface="Cambria"/>
                <a:cs typeface="Cambria"/>
                <a:sym typeface="Cambria"/>
              </a:defRPr>
            </a:lvl1pPr>
            <a:lvl2pPr marL="914400" lvl="1" indent="-355600" rtl="0">
              <a:lnSpc>
                <a:spcPct val="115000"/>
              </a:lnSpc>
              <a:spcBef>
                <a:spcPts val="1600"/>
              </a:spcBef>
              <a:spcAft>
                <a:spcPts val="0"/>
              </a:spcAft>
              <a:buClr>
                <a:schemeClr val="dk2"/>
              </a:buClr>
              <a:buSzPts val="2000"/>
              <a:buFont typeface="Cambria"/>
              <a:buChar char="○"/>
              <a:defRPr sz="2000">
                <a:solidFill>
                  <a:schemeClr val="dk2"/>
                </a:solidFill>
                <a:latin typeface="Cambria"/>
                <a:ea typeface="Cambria"/>
                <a:cs typeface="Cambria"/>
                <a:sym typeface="Cambria"/>
              </a:defRPr>
            </a:lvl2pPr>
            <a:lvl3pPr marL="1371600" lvl="2" indent="-342900" rtl="0">
              <a:lnSpc>
                <a:spcPct val="115000"/>
              </a:lnSpc>
              <a:spcBef>
                <a:spcPts val="1600"/>
              </a:spcBef>
              <a:spcAft>
                <a:spcPts val="0"/>
              </a:spcAft>
              <a:buClr>
                <a:schemeClr val="dk2"/>
              </a:buClr>
              <a:buSzPts val="1800"/>
              <a:buFont typeface="Cambria"/>
              <a:buChar char="■"/>
              <a:defRPr sz="1800">
                <a:solidFill>
                  <a:schemeClr val="dk2"/>
                </a:solidFill>
                <a:latin typeface="Cambria"/>
                <a:ea typeface="Cambria"/>
                <a:cs typeface="Cambria"/>
                <a:sym typeface="Cambria"/>
              </a:defRPr>
            </a:lvl3pPr>
            <a:lvl4pPr marL="1828800" lvl="3" indent="-3175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4pPr>
            <a:lvl5pPr marL="2286000" lvl="4" indent="-3175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5pPr>
            <a:lvl6pPr marL="2743200" lvl="5" indent="-3175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6pPr>
            <a:lvl7pPr marL="3200400" lvl="6" indent="-3175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7pPr>
            <a:lvl8pPr marL="3657600" lvl="7" indent="-3175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8pPr>
            <a:lvl9pPr marL="4114800" lvl="8" indent="-317500" rtl="0">
              <a:lnSpc>
                <a:spcPct val="115000"/>
              </a:lnSpc>
              <a:spcBef>
                <a:spcPts val="1600"/>
              </a:spcBef>
              <a:spcAft>
                <a:spcPts val="1600"/>
              </a:spcAft>
              <a:buClr>
                <a:schemeClr val="dk2"/>
              </a:buClr>
              <a:buSzPts val="1400"/>
              <a:buFont typeface="Cambria"/>
              <a:buChar char="■"/>
              <a:defRPr>
                <a:solidFill>
                  <a:schemeClr val="dk2"/>
                </a:solidFill>
                <a:latin typeface="Cambria"/>
                <a:ea typeface="Cambria"/>
                <a:cs typeface="Cambria"/>
                <a:sym typeface="Cambri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3"/>
          <p:cNvPicPr preferRelativeResize="0"/>
          <p:nvPr/>
        </p:nvPicPr>
        <p:blipFill>
          <a:blip r:embed="rId13">
            <a:alphaModFix/>
          </a:blip>
          <a:stretch>
            <a:fillRect/>
          </a:stretch>
        </p:blipFill>
        <p:spPr>
          <a:xfrm>
            <a:off x="0" y="4573674"/>
            <a:ext cx="3686446" cy="572700"/>
          </a:xfrm>
          <a:prstGeom prst="rect">
            <a:avLst/>
          </a:prstGeom>
          <a:noFill/>
          <a:ln>
            <a:noFill/>
          </a:ln>
        </p:spPr>
      </p:pic>
      <p:sp>
        <p:nvSpPr>
          <p:cNvPr id="55" name="Google Shape;55;p13"/>
          <p:cNvSpPr txBox="1"/>
          <p:nvPr/>
        </p:nvSpPr>
        <p:spPr>
          <a:xfrm>
            <a:off x="5983800" y="4564075"/>
            <a:ext cx="3160200" cy="591900"/>
          </a:xfrm>
          <a:prstGeom prst="rect">
            <a:avLst/>
          </a:prstGeom>
          <a:solidFill>
            <a:srgbClr val="F4CC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mymaps"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mailto:nulab.info@gmail.com"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hyperlink" Target="https://calendly.com/diti-n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www.thoughtco.com/what-do-maps-really-do-4088786"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wordsinspace.net/shannon/2013/09/05/critiquing-maps-ii/"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maps/d/u/0/viewer?msa=0&amp;mid=1US8kt_OlYMffR1KaaEvaqkhYUrs&amp;ll=25.463346999999995%2C-80.334692&amp;z=8"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s://www.google.com/maps/d/u/0/edit?mid=16JzsXC5lNzIEfWCMEX01MfuvAPM&amp;ie=UTF8&amp;oe=UTF8&amp;msa=0&amp;ll=42.39386065091142%2C-71.12245710245472&amp;z=16" TargetMode="External"/><Relationship Id="rId4" Type="http://schemas.openxmlformats.org/officeDocument/2006/relationships/hyperlink" Target="https://www.google.com/maps/d/u/0/viewer?msa=0&amp;hl=en&amp;ie=UTF8&amp;t=m&amp;vpsrc=1&amp;ll=42.36002000000001%2C-71.05646400000002&amp;spn=0.021042%2C0.016995&amp;source=embed&amp;mid=120b5E6JMbBxoS6nVKYR4O_EhViM&amp;z=14"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google.com/maps/d/edit?mid=1hGDxOjseZI6P2RGF08GC7zLyh8JraPFR&amp;usp=sharing"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5"/>
          <p:cNvSpPr txBox="1">
            <a:spLocks noGrp="1"/>
          </p:cNvSpPr>
          <p:nvPr>
            <p:ph type="ctrTitle"/>
          </p:nvPr>
        </p:nvSpPr>
        <p:spPr>
          <a:xfrm>
            <a:off x="126000" y="524050"/>
            <a:ext cx="8892000" cy="17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solidFill>
                  <a:srgbClr val="FF0000"/>
                </a:solidFill>
              </a:rPr>
              <a:t>	Mapping Geospatial Data:</a:t>
            </a:r>
            <a:endParaRPr sz="4000">
              <a:solidFill>
                <a:srgbClr val="FF0000"/>
              </a:solidFill>
            </a:endParaRPr>
          </a:p>
          <a:p>
            <a:pPr marL="0" lvl="0" indent="0" algn="ctr" rtl="0">
              <a:spcBef>
                <a:spcPts val="0"/>
              </a:spcBef>
              <a:spcAft>
                <a:spcPts val="0"/>
              </a:spcAft>
              <a:buNone/>
            </a:pPr>
            <a:r>
              <a:rPr lang="en" sz="4000">
                <a:solidFill>
                  <a:srgbClr val="FF0000"/>
                </a:solidFill>
              </a:rPr>
              <a:t>Google My Maps</a:t>
            </a:r>
            <a:endParaRPr sz="4000">
              <a:solidFill>
                <a:srgbClr val="FF0000"/>
              </a:solidFill>
            </a:endParaRPr>
          </a:p>
        </p:txBody>
      </p:sp>
      <p:sp>
        <p:nvSpPr>
          <p:cNvPr id="105" name="Google Shape;105;p25"/>
          <p:cNvSpPr txBox="1">
            <a:spLocks noGrp="1"/>
          </p:cNvSpPr>
          <p:nvPr>
            <p:ph type="subTitle" idx="1"/>
          </p:nvPr>
        </p:nvSpPr>
        <p:spPr>
          <a:xfrm>
            <a:off x="1275300" y="2537825"/>
            <a:ext cx="6593400" cy="172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Taught By: Kasya O’Connor Grant</a:t>
            </a:r>
            <a:endParaRPr>
              <a:latin typeface="Cambria"/>
              <a:ea typeface="Cambria"/>
              <a:cs typeface="Cambria"/>
              <a:sym typeface="Cambria"/>
            </a:endParaRPr>
          </a:p>
          <a:p>
            <a:pPr marL="0" lvl="0" indent="0" algn="ctr" rtl="0">
              <a:spcBef>
                <a:spcPts val="0"/>
              </a:spcBef>
              <a:spcAft>
                <a:spcPts val="0"/>
              </a:spcAft>
              <a:buNone/>
            </a:pPr>
            <a:r>
              <a:rPr lang="en"/>
              <a:t>INTL1101 Globalization and International Affairs</a:t>
            </a:r>
            <a:endParaRPr/>
          </a:p>
          <a:p>
            <a:pPr marL="0" lvl="0" indent="0" algn="ctr" rtl="0">
              <a:spcBef>
                <a:spcPts val="0"/>
              </a:spcBef>
              <a:spcAft>
                <a:spcPts val="0"/>
              </a:spcAft>
              <a:buNone/>
            </a:pPr>
            <a:r>
              <a:rPr lang="en"/>
              <a:t>Prof. Youly Diamanti-Karanou</a:t>
            </a:r>
            <a:endParaRPr>
              <a:latin typeface="Cambria"/>
              <a:ea typeface="Cambria"/>
              <a:cs typeface="Cambria"/>
              <a:sym typeface="Cambria"/>
            </a:endParaRPr>
          </a:p>
          <a:p>
            <a:pPr marL="0" lvl="0" indent="0" algn="ctr" rtl="0">
              <a:spcBef>
                <a:spcPts val="0"/>
              </a:spcBef>
              <a:spcAft>
                <a:spcPts val="0"/>
              </a:spcAft>
              <a:buNone/>
            </a:pPr>
            <a:r>
              <a:rPr lang="en"/>
              <a:t>Fall 2023</a:t>
            </a:r>
            <a:endParaRPr>
              <a:latin typeface="Cambria"/>
              <a:ea typeface="Cambria"/>
              <a:cs typeface="Cambria"/>
              <a:sym typeface="Cambria"/>
            </a:endParaRPr>
          </a:p>
          <a:p>
            <a:pPr marL="0" lvl="0" indent="0" algn="ctr" rtl="0">
              <a:spcBef>
                <a:spcPts val="0"/>
              </a:spcBef>
              <a:spcAft>
                <a:spcPts val="0"/>
              </a:spcAft>
              <a:buNone/>
            </a:pPr>
            <a:endParaRPr>
              <a:latin typeface="Cambria"/>
              <a:ea typeface="Cambria"/>
              <a:cs typeface="Cambria"/>
              <a:sym typeface="Cambria"/>
            </a:endParaRPr>
          </a:p>
          <a:p>
            <a:pPr marL="0" lvl="0" indent="0" algn="ctr" rtl="0">
              <a:spcBef>
                <a:spcPts val="0"/>
              </a:spcBef>
              <a:spcAft>
                <a:spcPts val="0"/>
              </a:spcAft>
              <a:buNone/>
            </a:pPr>
            <a:endParaRPr>
              <a:latin typeface="Cambria"/>
              <a:ea typeface="Cambria"/>
              <a:cs typeface="Cambria"/>
              <a:sym typeface="Cambria"/>
            </a:endParaRPr>
          </a:p>
          <a:p>
            <a:pPr marL="0" lvl="0" indent="0" algn="r" rtl="0">
              <a:spcBef>
                <a:spcPts val="0"/>
              </a:spcBef>
              <a:spcAft>
                <a:spcPts val="0"/>
              </a:spcAft>
              <a:buNone/>
            </a:pPr>
            <a:endParaRPr sz="2400">
              <a:latin typeface="Calibri"/>
              <a:ea typeface="Calibri"/>
              <a:cs typeface="Calibri"/>
              <a:sym typeface="Calibri"/>
            </a:endParaRPr>
          </a:p>
        </p:txBody>
      </p:sp>
      <p:sp>
        <p:nvSpPr>
          <p:cNvPr id="106" name="Google Shape;106;p25"/>
          <p:cNvSpPr txBox="1"/>
          <p:nvPr/>
        </p:nvSpPr>
        <p:spPr>
          <a:xfrm>
            <a:off x="5983800" y="4551600"/>
            <a:ext cx="3160200" cy="591900"/>
          </a:xfrm>
          <a:prstGeom prst="rect">
            <a:avLst/>
          </a:prstGeom>
          <a:solidFill>
            <a:srgbClr val="F4CC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4"/>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a map with Google My Maps</a:t>
            </a:r>
            <a:endParaRPr/>
          </a:p>
        </p:txBody>
      </p:sp>
      <p:sp>
        <p:nvSpPr>
          <p:cNvPr id="161" name="Google Shape;161;p34"/>
          <p:cNvSpPr txBox="1">
            <a:spLocks noGrp="1"/>
          </p:cNvSpPr>
          <p:nvPr>
            <p:ph type="body" idx="1"/>
          </p:nvPr>
        </p:nvSpPr>
        <p:spPr>
          <a:xfrm>
            <a:off x="311700" y="10285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Go to </a:t>
            </a:r>
            <a:r>
              <a:rPr lang="en" u="sng">
                <a:solidFill>
                  <a:schemeClr val="hlink"/>
                </a:solidFill>
                <a:hlinkClick r:id="rId3"/>
              </a:rPr>
              <a:t>https://www.google.com/mymaps</a:t>
            </a:r>
            <a:r>
              <a:rPr lang="en"/>
              <a:t> </a:t>
            </a:r>
            <a:endParaRPr/>
          </a:p>
          <a:p>
            <a:pPr marL="457200" lvl="0" indent="-381000" algn="l" rtl="0">
              <a:spcBef>
                <a:spcPts val="0"/>
              </a:spcBef>
              <a:spcAft>
                <a:spcPts val="0"/>
              </a:spcAft>
              <a:buSzPts val="2400"/>
              <a:buChar char="●"/>
            </a:pPr>
            <a:r>
              <a:rPr lang="en"/>
              <a:t>Sign in through Google</a:t>
            </a:r>
            <a:endParaRPr/>
          </a:p>
          <a:p>
            <a:pPr marL="457200" lvl="0" indent="-381000" algn="l" rtl="0">
              <a:spcBef>
                <a:spcPts val="0"/>
              </a:spcBef>
              <a:spcAft>
                <a:spcPts val="0"/>
              </a:spcAft>
              <a:buSzPts val="2400"/>
              <a:buChar char="●"/>
            </a:pPr>
            <a:r>
              <a:rPr lang="en"/>
              <a:t>Click “Create a New Map” </a:t>
            </a:r>
            <a:endParaRPr/>
          </a:p>
          <a:p>
            <a:pPr marL="457200" lvl="0" indent="-381000" algn="l" rtl="0">
              <a:spcBef>
                <a:spcPts val="0"/>
              </a:spcBef>
              <a:spcAft>
                <a:spcPts val="0"/>
              </a:spcAft>
              <a:buSzPts val="2400"/>
              <a:buChar char="●"/>
            </a:pPr>
            <a:r>
              <a:rPr lang="en"/>
              <a:t>Once you have </a:t>
            </a:r>
            <a:br>
              <a:rPr lang="en"/>
            </a:br>
            <a:r>
              <a:rPr lang="en"/>
              <a:t>created your map, it will be there </a:t>
            </a:r>
            <a:br>
              <a:rPr lang="en"/>
            </a:br>
            <a:r>
              <a:rPr lang="en"/>
              <a:t>for you to work on</a:t>
            </a:r>
            <a:endParaRPr/>
          </a:p>
          <a:p>
            <a:pPr marL="457200" lvl="0" indent="-381000" algn="l" rtl="0">
              <a:spcBef>
                <a:spcPts val="0"/>
              </a:spcBef>
              <a:spcAft>
                <a:spcPts val="0"/>
              </a:spcAft>
              <a:buSzPts val="2400"/>
              <a:buChar char="●"/>
            </a:pPr>
            <a:r>
              <a:rPr lang="en"/>
              <a:t>Name your project and give it a description</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62" name="Google Shape;162;p34"/>
          <p:cNvPicPr preferRelativeResize="0"/>
          <p:nvPr/>
        </p:nvPicPr>
        <p:blipFill>
          <a:blip r:embed="rId4">
            <a:alphaModFix/>
          </a:blip>
          <a:stretch>
            <a:fillRect/>
          </a:stretch>
        </p:blipFill>
        <p:spPr>
          <a:xfrm>
            <a:off x="4294200" y="1923475"/>
            <a:ext cx="2430047"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5"/>
          <p:cNvSpPr txBox="1">
            <a:spLocks noGrp="1"/>
          </p:cNvSpPr>
          <p:nvPr>
            <p:ph type="title"/>
          </p:nvPr>
        </p:nvSpPr>
        <p:spPr>
          <a:xfrm>
            <a:off x="151975" y="182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Example Projects Using Maps to Tell Stories</a:t>
            </a:r>
            <a:endParaRPr sz="3000"/>
          </a:p>
          <a:p>
            <a:pPr marL="0" lvl="0" indent="0" algn="l" rtl="0">
              <a:spcBef>
                <a:spcPts val="0"/>
              </a:spcBef>
              <a:spcAft>
                <a:spcPts val="0"/>
              </a:spcAft>
              <a:buNone/>
            </a:pPr>
            <a:endParaRPr/>
          </a:p>
        </p:txBody>
      </p:sp>
      <p:sp>
        <p:nvSpPr>
          <p:cNvPr id="168" name="Google Shape;168;p35"/>
          <p:cNvSpPr txBox="1"/>
          <p:nvPr/>
        </p:nvSpPr>
        <p:spPr>
          <a:xfrm>
            <a:off x="6998950" y="3673875"/>
            <a:ext cx="1574100" cy="4041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Zoom in and out</a:t>
            </a:r>
            <a:endParaRPr>
              <a:latin typeface="Cambria"/>
              <a:ea typeface="Cambria"/>
              <a:cs typeface="Cambria"/>
              <a:sym typeface="Cambria"/>
            </a:endParaRPr>
          </a:p>
        </p:txBody>
      </p:sp>
      <p:sp>
        <p:nvSpPr>
          <p:cNvPr id="169" name="Google Shape;169;p35"/>
          <p:cNvSpPr txBox="1"/>
          <p:nvPr/>
        </p:nvSpPr>
        <p:spPr>
          <a:xfrm>
            <a:off x="4306551" y="4011249"/>
            <a:ext cx="1574100" cy="9435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Add new layers and preview the finished product</a:t>
            </a:r>
            <a:endParaRPr>
              <a:latin typeface="Cambria"/>
              <a:ea typeface="Cambria"/>
              <a:cs typeface="Cambria"/>
              <a:sym typeface="Cambria"/>
            </a:endParaRPr>
          </a:p>
        </p:txBody>
      </p:sp>
      <p:sp>
        <p:nvSpPr>
          <p:cNvPr id="170" name="Google Shape;170;p35"/>
          <p:cNvSpPr txBox="1"/>
          <p:nvPr/>
        </p:nvSpPr>
        <p:spPr>
          <a:xfrm>
            <a:off x="6607175" y="2829000"/>
            <a:ext cx="1335000" cy="4041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Undo and redo</a:t>
            </a:r>
            <a:endParaRPr>
              <a:latin typeface="Cambria"/>
              <a:ea typeface="Cambria"/>
              <a:cs typeface="Cambria"/>
              <a:sym typeface="Cambria"/>
            </a:endParaRPr>
          </a:p>
        </p:txBody>
      </p:sp>
      <p:sp>
        <p:nvSpPr>
          <p:cNvPr id="171" name="Google Shape;171;p35"/>
          <p:cNvSpPr txBox="1"/>
          <p:nvPr/>
        </p:nvSpPr>
        <p:spPr>
          <a:xfrm>
            <a:off x="6680175" y="1818525"/>
            <a:ext cx="1893000" cy="6753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Add and move points, lines, and polygons</a:t>
            </a:r>
            <a:endParaRPr>
              <a:latin typeface="Cambria"/>
              <a:ea typeface="Cambria"/>
              <a:cs typeface="Cambria"/>
              <a:sym typeface="Cambria"/>
            </a:endParaRPr>
          </a:p>
        </p:txBody>
      </p:sp>
      <p:sp>
        <p:nvSpPr>
          <p:cNvPr id="172" name="Google Shape;172;p35"/>
          <p:cNvSpPr txBox="1"/>
          <p:nvPr/>
        </p:nvSpPr>
        <p:spPr>
          <a:xfrm>
            <a:off x="6999075" y="640075"/>
            <a:ext cx="1875900" cy="6213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Search for locations using their addresses</a:t>
            </a:r>
            <a:endParaRPr>
              <a:latin typeface="Cambria"/>
              <a:ea typeface="Cambria"/>
              <a:cs typeface="Cambria"/>
              <a:sym typeface="Cambria"/>
            </a:endParaRPr>
          </a:p>
        </p:txBody>
      </p:sp>
      <p:sp>
        <p:nvSpPr>
          <p:cNvPr id="173" name="Google Shape;173;p35"/>
          <p:cNvSpPr txBox="1"/>
          <p:nvPr/>
        </p:nvSpPr>
        <p:spPr>
          <a:xfrm>
            <a:off x="570975" y="3943050"/>
            <a:ext cx="1792500" cy="4656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Change basemap</a:t>
            </a:r>
            <a:endParaRPr>
              <a:latin typeface="Cambria"/>
              <a:ea typeface="Cambria"/>
              <a:cs typeface="Cambria"/>
              <a:sym typeface="Cambria"/>
            </a:endParaRPr>
          </a:p>
        </p:txBody>
      </p:sp>
      <p:sp>
        <p:nvSpPr>
          <p:cNvPr id="174" name="Google Shape;174;p35"/>
          <p:cNvSpPr txBox="1"/>
          <p:nvPr/>
        </p:nvSpPr>
        <p:spPr>
          <a:xfrm>
            <a:off x="5015875" y="132125"/>
            <a:ext cx="1690800" cy="7278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Map title and map description</a:t>
            </a:r>
            <a:endParaRPr>
              <a:latin typeface="Cambria"/>
              <a:ea typeface="Cambria"/>
              <a:cs typeface="Cambria"/>
              <a:sym typeface="Cambria"/>
            </a:endParaRPr>
          </a:p>
        </p:txBody>
      </p:sp>
      <p:pic>
        <p:nvPicPr>
          <p:cNvPr id="175" name="Google Shape;175;p35"/>
          <p:cNvPicPr preferRelativeResize="0"/>
          <p:nvPr/>
        </p:nvPicPr>
        <p:blipFill>
          <a:blip r:embed="rId3">
            <a:alphaModFix/>
          </a:blip>
          <a:stretch>
            <a:fillRect/>
          </a:stretch>
        </p:blipFill>
        <p:spPr>
          <a:xfrm>
            <a:off x="1005850" y="1012325"/>
            <a:ext cx="5264862" cy="2778325"/>
          </a:xfrm>
          <a:prstGeom prst="rect">
            <a:avLst/>
          </a:prstGeom>
          <a:noFill/>
          <a:ln>
            <a:noFill/>
          </a:ln>
        </p:spPr>
      </p:pic>
      <p:sp>
        <p:nvSpPr>
          <p:cNvPr id="176" name="Google Shape;176;p35"/>
          <p:cNvSpPr/>
          <p:nvPr/>
        </p:nvSpPr>
        <p:spPr>
          <a:xfrm>
            <a:off x="1150050" y="1178275"/>
            <a:ext cx="1122000" cy="338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1150050" y="3196175"/>
            <a:ext cx="515100" cy="141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2469450" y="1093600"/>
            <a:ext cx="2012100" cy="16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5"/>
          <p:cNvSpPr/>
          <p:nvPr/>
        </p:nvSpPr>
        <p:spPr>
          <a:xfrm>
            <a:off x="2469450" y="1284100"/>
            <a:ext cx="240000" cy="141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5"/>
          <p:cNvSpPr/>
          <p:nvPr/>
        </p:nvSpPr>
        <p:spPr>
          <a:xfrm>
            <a:off x="6039550" y="3372550"/>
            <a:ext cx="155100" cy="268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2751675" y="1262950"/>
            <a:ext cx="395100" cy="16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 name="Google Shape;182;p35"/>
          <p:cNvCxnSpPr>
            <a:stCxn id="177" idx="2"/>
            <a:endCxn id="173" idx="0"/>
          </p:cNvCxnSpPr>
          <p:nvPr/>
        </p:nvCxnSpPr>
        <p:spPr>
          <a:xfrm>
            <a:off x="1407600" y="3337175"/>
            <a:ext cx="59700" cy="606000"/>
          </a:xfrm>
          <a:prstGeom prst="straightConnector1">
            <a:avLst/>
          </a:prstGeom>
          <a:noFill/>
          <a:ln w="19050" cap="flat" cmpd="sng">
            <a:solidFill>
              <a:srgbClr val="FF0000"/>
            </a:solidFill>
            <a:prstDash val="solid"/>
            <a:round/>
            <a:headEnd type="none" w="med" len="med"/>
            <a:tailEnd type="triangle" w="med" len="med"/>
          </a:ln>
        </p:spPr>
      </p:cxnSp>
      <p:cxnSp>
        <p:nvCxnSpPr>
          <p:cNvPr id="183" name="Google Shape;183;p35"/>
          <p:cNvCxnSpPr>
            <a:endCxn id="174" idx="1"/>
          </p:cNvCxnSpPr>
          <p:nvPr/>
        </p:nvCxnSpPr>
        <p:spPr>
          <a:xfrm rot="10800000" flipH="1">
            <a:off x="1869775" y="496025"/>
            <a:ext cx="3146100" cy="675300"/>
          </a:xfrm>
          <a:prstGeom prst="straightConnector1">
            <a:avLst/>
          </a:prstGeom>
          <a:noFill/>
          <a:ln w="19050" cap="flat" cmpd="sng">
            <a:solidFill>
              <a:srgbClr val="FF0000"/>
            </a:solidFill>
            <a:prstDash val="solid"/>
            <a:round/>
            <a:headEnd type="none" w="med" len="med"/>
            <a:tailEnd type="triangle" w="med" len="med"/>
          </a:ln>
        </p:spPr>
      </p:cxnSp>
      <p:cxnSp>
        <p:nvCxnSpPr>
          <p:cNvPr id="184" name="Google Shape;184;p35"/>
          <p:cNvCxnSpPr>
            <a:endCxn id="172" idx="1"/>
          </p:cNvCxnSpPr>
          <p:nvPr/>
        </p:nvCxnSpPr>
        <p:spPr>
          <a:xfrm rot="10800000" flipH="1">
            <a:off x="4487175" y="950725"/>
            <a:ext cx="2511900" cy="213600"/>
          </a:xfrm>
          <a:prstGeom prst="straightConnector1">
            <a:avLst/>
          </a:prstGeom>
          <a:noFill/>
          <a:ln w="19050" cap="flat" cmpd="sng">
            <a:solidFill>
              <a:srgbClr val="FF0000"/>
            </a:solidFill>
            <a:prstDash val="solid"/>
            <a:round/>
            <a:headEnd type="none" w="med" len="med"/>
            <a:tailEnd type="triangle" w="med" len="med"/>
          </a:ln>
        </p:spPr>
      </p:cxnSp>
      <p:cxnSp>
        <p:nvCxnSpPr>
          <p:cNvPr id="185" name="Google Shape;185;p35"/>
          <p:cNvCxnSpPr>
            <a:endCxn id="168" idx="1"/>
          </p:cNvCxnSpPr>
          <p:nvPr/>
        </p:nvCxnSpPr>
        <p:spPr>
          <a:xfrm>
            <a:off x="6208750" y="3520725"/>
            <a:ext cx="790200" cy="355200"/>
          </a:xfrm>
          <a:prstGeom prst="straightConnector1">
            <a:avLst/>
          </a:prstGeom>
          <a:noFill/>
          <a:ln w="19050" cap="flat" cmpd="sng">
            <a:solidFill>
              <a:srgbClr val="FF0000"/>
            </a:solidFill>
            <a:prstDash val="solid"/>
            <a:round/>
            <a:headEnd type="none" w="med" len="med"/>
            <a:tailEnd type="triangle" w="med" len="med"/>
          </a:ln>
        </p:spPr>
      </p:cxnSp>
      <p:cxnSp>
        <p:nvCxnSpPr>
          <p:cNvPr id="186" name="Google Shape;186;p35"/>
          <p:cNvCxnSpPr>
            <a:stCxn id="179" idx="2"/>
            <a:endCxn id="170" idx="1"/>
          </p:cNvCxnSpPr>
          <p:nvPr/>
        </p:nvCxnSpPr>
        <p:spPr>
          <a:xfrm>
            <a:off x="2589450" y="1425100"/>
            <a:ext cx="4017600" cy="1605900"/>
          </a:xfrm>
          <a:prstGeom prst="straightConnector1">
            <a:avLst/>
          </a:prstGeom>
          <a:noFill/>
          <a:ln w="19050" cap="flat" cmpd="sng">
            <a:solidFill>
              <a:srgbClr val="FF0000"/>
            </a:solidFill>
            <a:prstDash val="solid"/>
            <a:round/>
            <a:headEnd type="none" w="med" len="med"/>
            <a:tailEnd type="triangle" w="med" len="med"/>
          </a:ln>
        </p:spPr>
      </p:cxnSp>
      <p:cxnSp>
        <p:nvCxnSpPr>
          <p:cNvPr id="187" name="Google Shape;187;p35"/>
          <p:cNvCxnSpPr>
            <a:endCxn id="171" idx="1"/>
          </p:cNvCxnSpPr>
          <p:nvPr/>
        </p:nvCxnSpPr>
        <p:spPr>
          <a:xfrm>
            <a:off x="3097275" y="1359675"/>
            <a:ext cx="3582900" cy="796500"/>
          </a:xfrm>
          <a:prstGeom prst="straightConnector1">
            <a:avLst/>
          </a:prstGeom>
          <a:noFill/>
          <a:ln w="19050" cap="flat" cmpd="sng">
            <a:solidFill>
              <a:srgbClr val="FF0000"/>
            </a:solidFill>
            <a:prstDash val="solid"/>
            <a:round/>
            <a:headEnd type="none" w="med" len="med"/>
            <a:tailEnd type="triangle" w="med" len="med"/>
          </a:ln>
        </p:spPr>
      </p:cxnSp>
      <p:sp>
        <p:nvSpPr>
          <p:cNvPr id="188" name="Google Shape;188;p35"/>
          <p:cNvSpPr/>
          <p:nvPr/>
        </p:nvSpPr>
        <p:spPr>
          <a:xfrm>
            <a:off x="1151600" y="1693025"/>
            <a:ext cx="1122000" cy="141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35"/>
          <p:cNvCxnSpPr/>
          <p:nvPr/>
        </p:nvCxnSpPr>
        <p:spPr>
          <a:xfrm>
            <a:off x="2045375" y="1839125"/>
            <a:ext cx="2655600" cy="21828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a:spLocks noGrp="1"/>
          </p:cNvSpPr>
          <p:nvPr>
            <p:ph type="title"/>
          </p:nvPr>
        </p:nvSpPr>
        <p:spPr>
          <a:xfrm>
            <a:off x="311700" y="167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Selecting Your Basemap</a:t>
            </a:r>
            <a:endParaRPr/>
          </a:p>
        </p:txBody>
      </p:sp>
      <p:sp>
        <p:nvSpPr>
          <p:cNvPr id="195" name="Google Shape;195;p36"/>
          <p:cNvSpPr txBox="1">
            <a:spLocks noGrp="1"/>
          </p:cNvSpPr>
          <p:nvPr>
            <p:ph type="body" idx="1"/>
          </p:nvPr>
        </p:nvSpPr>
        <p:spPr>
          <a:xfrm>
            <a:off x="311700" y="951225"/>
            <a:ext cx="8784900" cy="37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change your basemap, go to the bottom of the left-hand column and click “Base Map.” Google provides you with a variety of options to choose from. </a:t>
            </a:r>
            <a:endParaRPr sz="2200"/>
          </a:p>
          <a:p>
            <a:pPr marL="0" lvl="0" indent="0" algn="l" rtl="0">
              <a:spcBef>
                <a:spcPts val="1600"/>
              </a:spcBef>
              <a:spcAft>
                <a:spcPts val="0"/>
              </a:spcAft>
              <a:buNone/>
            </a:pPr>
            <a:r>
              <a:rPr lang="en" sz="2000"/>
              <a:t>Basemaps can help:</a:t>
            </a:r>
            <a:endParaRPr sz="2000"/>
          </a:p>
          <a:p>
            <a:pPr marL="457200" lvl="0" indent="-355600" algn="l" rtl="0">
              <a:spcBef>
                <a:spcPts val="1600"/>
              </a:spcBef>
              <a:spcAft>
                <a:spcPts val="0"/>
              </a:spcAft>
              <a:buSzPts val="2000"/>
              <a:buChar char="●"/>
            </a:pPr>
            <a:r>
              <a:rPr lang="en" sz="2000"/>
              <a:t>Situate the map a particular context</a:t>
            </a:r>
            <a:endParaRPr sz="2000"/>
          </a:p>
          <a:p>
            <a:pPr marL="457200" lvl="0" indent="-355600" algn="l" rtl="0">
              <a:spcBef>
                <a:spcPts val="0"/>
              </a:spcBef>
              <a:spcAft>
                <a:spcPts val="0"/>
              </a:spcAft>
              <a:buSzPts val="2000"/>
              <a:buChar char="●"/>
            </a:pPr>
            <a:r>
              <a:rPr lang="en" sz="2000"/>
              <a:t>Make certain content easier or more difficult to read</a:t>
            </a:r>
            <a:endParaRPr sz="2000"/>
          </a:p>
          <a:p>
            <a:pPr marL="0" lvl="0" indent="0" algn="l" rtl="0">
              <a:spcBef>
                <a:spcPts val="1600"/>
              </a:spcBef>
              <a:spcAft>
                <a:spcPts val="0"/>
              </a:spcAft>
              <a:buNone/>
            </a:pPr>
            <a:r>
              <a:rPr lang="en" sz="2000"/>
              <a:t>What other impacts and implications can you think of?</a:t>
            </a:r>
            <a:endParaRPr sz="2000"/>
          </a:p>
          <a:p>
            <a:pPr marL="0" lvl="0" indent="0" algn="l" rtl="0">
              <a:spcBef>
                <a:spcPts val="1600"/>
              </a:spcBef>
              <a:spcAft>
                <a:spcPts val="1600"/>
              </a:spcAft>
              <a:buNone/>
            </a:pP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7"/>
          <p:cNvSpPr txBox="1">
            <a:spLocks noGrp="1"/>
          </p:cNvSpPr>
          <p:nvPr>
            <p:ph type="title"/>
          </p:nvPr>
        </p:nvSpPr>
        <p:spPr>
          <a:xfrm>
            <a:off x="311700" y="167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 Markers</a:t>
            </a:r>
            <a:endParaRPr/>
          </a:p>
        </p:txBody>
      </p:sp>
      <p:sp>
        <p:nvSpPr>
          <p:cNvPr id="201" name="Google Shape;201;p37"/>
          <p:cNvSpPr txBox="1">
            <a:spLocks noGrp="1"/>
          </p:cNvSpPr>
          <p:nvPr>
            <p:ph type="body" idx="1"/>
          </p:nvPr>
        </p:nvSpPr>
        <p:spPr>
          <a:xfrm>
            <a:off x="311700" y="740525"/>
            <a:ext cx="8784900" cy="37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 markers are the different points on your map. You can place markers using coordinates or addresses, or add them manually.</a:t>
            </a:r>
            <a:endParaRPr/>
          </a:p>
          <a:p>
            <a:pPr marL="0" lvl="0" indent="0" algn="l" rtl="0">
              <a:spcBef>
                <a:spcPts val="1600"/>
              </a:spcBef>
              <a:spcAft>
                <a:spcPts val="0"/>
              </a:spcAft>
              <a:buNone/>
            </a:pPr>
            <a:r>
              <a:rPr lang="en" sz="2200"/>
              <a:t>Each marker can contain:</a:t>
            </a:r>
            <a:endParaRPr sz="2200"/>
          </a:p>
          <a:p>
            <a:pPr marL="457200" lvl="0" indent="-355600" algn="l" rtl="0">
              <a:spcBef>
                <a:spcPts val="1600"/>
              </a:spcBef>
              <a:spcAft>
                <a:spcPts val="0"/>
              </a:spcAft>
              <a:buSzPts val="2000"/>
              <a:buChar char="●"/>
            </a:pPr>
            <a:r>
              <a:rPr lang="en" sz="2000"/>
              <a:t>Name and description </a:t>
            </a:r>
            <a:endParaRPr sz="2000"/>
          </a:p>
          <a:p>
            <a:pPr marL="457200" lvl="0" indent="-355600" algn="l" rtl="0">
              <a:spcBef>
                <a:spcPts val="0"/>
              </a:spcBef>
              <a:spcAft>
                <a:spcPts val="0"/>
              </a:spcAft>
              <a:buSzPts val="2000"/>
              <a:buChar char="●"/>
            </a:pPr>
            <a:r>
              <a:rPr lang="en" sz="2000"/>
              <a:t>Street address </a:t>
            </a:r>
            <a:endParaRPr sz="2000"/>
          </a:p>
          <a:p>
            <a:pPr marL="457200" lvl="0" indent="-355600" algn="l" rtl="0">
              <a:spcBef>
                <a:spcPts val="0"/>
              </a:spcBef>
              <a:spcAft>
                <a:spcPts val="0"/>
              </a:spcAft>
              <a:buSzPts val="2000"/>
              <a:buChar char="●"/>
            </a:pPr>
            <a:r>
              <a:rPr lang="en" sz="2000"/>
              <a:t>Latitude/longitude geospatial coordinates</a:t>
            </a:r>
            <a:endParaRPr sz="2000"/>
          </a:p>
          <a:p>
            <a:pPr marL="457200" lvl="0" indent="-355600" algn="l" rtl="0">
              <a:spcBef>
                <a:spcPts val="0"/>
              </a:spcBef>
              <a:spcAft>
                <a:spcPts val="0"/>
              </a:spcAft>
              <a:buSzPts val="2000"/>
              <a:buChar char="●"/>
            </a:pPr>
            <a:r>
              <a:rPr lang="en" sz="2000"/>
              <a:t>Customizable icon and color </a:t>
            </a:r>
            <a:endParaRPr sz="2000"/>
          </a:p>
          <a:p>
            <a:pPr marL="457200" lvl="0" indent="-355600" algn="l" rtl="0">
              <a:spcBef>
                <a:spcPts val="0"/>
              </a:spcBef>
              <a:spcAft>
                <a:spcPts val="0"/>
              </a:spcAft>
              <a:buSzPts val="2000"/>
              <a:buChar char="●"/>
            </a:pPr>
            <a:r>
              <a:rPr lang="en" sz="2000"/>
              <a:t>Media: images, videos, and links </a:t>
            </a:r>
            <a:endParaRPr sz="2000"/>
          </a:p>
          <a:p>
            <a:pPr marL="0" lvl="0" indent="0" algn="l" rtl="0">
              <a:spcBef>
                <a:spcPts val="1600"/>
              </a:spcBef>
              <a:spcAft>
                <a:spcPts val="1600"/>
              </a:spcAft>
              <a:buNone/>
            </a:pP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8"/>
          <p:cNvSpPr txBox="1">
            <a:spLocks noGrp="1"/>
          </p:cNvSpPr>
          <p:nvPr>
            <p:ph type="title"/>
          </p:nvPr>
        </p:nvSpPr>
        <p:spPr>
          <a:xfrm>
            <a:off x="311700" y="13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A Location</a:t>
            </a:r>
            <a:endParaRPr/>
          </a:p>
        </p:txBody>
      </p:sp>
      <p:sp>
        <p:nvSpPr>
          <p:cNvPr id="207" name="Google Shape;207;p38"/>
          <p:cNvSpPr txBox="1"/>
          <p:nvPr/>
        </p:nvSpPr>
        <p:spPr>
          <a:xfrm>
            <a:off x="311700" y="3281548"/>
            <a:ext cx="2561100" cy="6642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Search for the location you want and select "Add to Map." </a:t>
            </a:r>
            <a:endParaRPr>
              <a:latin typeface="Cambria"/>
              <a:ea typeface="Cambria"/>
              <a:cs typeface="Cambria"/>
              <a:sym typeface="Cambria"/>
            </a:endParaRPr>
          </a:p>
        </p:txBody>
      </p:sp>
      <p:sp>
        <p:nvSpPr>
          <p:cNvPr id="208" name="Google Shape;208;p38"/>
          <p:cNvSpPr txBox="1"/>
          <p:nvPr/>
        </p:nvSpPr>
        <p:spPr>
          <a:xfrm>
            <a:off x="3228600" y="3281550"/>
            <a:ext cx="2494800" cy="11181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Google My Maps does not always recognize place names; you might need to look up the address or location instead</a:t>
            </a:r>
            <a:endParaRPr>
              <a:latin typeface="Cambria"/>
              <a:ea typeface="Cambria"/>
              <a:cs typeface="Cambria"/>
              <a:sym typeface="Cambria"/>
            </a:endParaRPr>
          </a:p>
        </p:txBody>
      </p:sp>
      <p:sp>
        <p:nvSpPr>
          <p:cNvPr id="209" name="Google Shape;209;p38"/>
          <p:cNvSpPr txBox="1"/>
          <p:nvPr/>
        </p:nvSpPr>
        <p:spPr>
          <a:xfrm>
            <a:off x="6209000" y="3242575"/>
            <a:ext cx="2561100" cy="12201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If you cannot find the address for a location, you can select the marker icon and click on the spot where you wish to add the marker</a:t>
            </a:r>
            <a:endParaRPr>
              <a:latin typeface="Cambria"/>
              <a:ea typeface="Cambria"/>
              <a:cs typeface="Cambria"/>
              <a:sym typeface="Cambria"/>
            </a:endParaRPr>
          </a:p>
        </p:txBody>
      </p:sp>
      <p:pic>
        <p:nvPicPr>
          <p:cNvPr id="210" name="Google Shape;210;p38"/>
          <p:cNvPicPr preferRelativeResize="0"/>
          <p:nvPr/>
        </p:nvPicPr>
        <p:blipFill>
          <a:blip r:embed="rId3">
            <a:alphaModFix/>
          </a:blip>
          <a:stretch>
            <a:fillRect/>
          </a:stretch>
        </p:blipFill>
        <p:spPr>
          <a:xfrm>
            <a:off x="1340838" y="862725"/>
            <a:ext cx="6257723" cy="2227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56550" y="88100"/>
            <a:ext cx="50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Add More Data to Markers</a:t>
            </a:r>
            <a:endParaRPr sz="3000"/>
          </a:p>
        </p:txBody>
      </p:sp>
      <p:sp>
        <p:nvSpPr>
          <p:cNvPr id="216" name="Google Shape;216;p39"/>
          <p:cNvSpPr txBox="1"/>
          <p:nvPr/>
        </p:nvSpPr>
        <p:spPr>
          <a:xfrm>
            <a:off x="3384625" y="2085000"/>
            <a:ext cx="2323200" cy="9735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For all markers, you can add a title, description, images, videos, links, and customizable color. </a:t>
            </a:r>
            <a:endParaRPr>
              <a:latin typeface="Cambria"/>
              <a:ea typeface="Cambria"/>
              <a:cs typeface="Cambria"/>
              <a:sym typeface="Cambria"/>
            </a:endParaRPr>
          </a:p>
        </p:txBody>
      </p:sp>
      <p:sp>
        <p:nvSpPr>
          <p:cNvPr id="217" name="Google Shape;217;p39"/>
          <p:cNvSpPr txBox="1"/>
          <p:nvPr/>
        </p:nvSpPr>
        <p:spPr>
          <a:xfrm>
            <a:off x="3431275" y="958675"/>
            <a:ext cx="2229900" cy="9735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Tools, left to right: Style, Edit title and description, Add images/video, Delete marker line or polygon</a:t>
            </a:r>
            <a:endParaRPr>
              <a:latin typeface="Cambria"/>
              <a:ea typeface="Cambria"/>
              <a:cs typeface="Cambria"/>
              <a:sym typeface="Cambria"/>
            </a:endParaRPr>
          </a:p>
        </p:txBody>
      </p:sp>
      <p:pic>
        <p:nvPicPr>
          <p:cNvPr id="218" name="Google Shape;218;p39"/>
          <p:cNvPicPr preferRelativeResize="0"/>
          <p:nvPr/>
        </p:nvPicPr>
        <p:blipFill>
          <a:blip r:embed="rId3">
            <a:alphaModFix/>
          </a:blip>
          <a:stretch>
            <a:fillRect/>
          </a:stretch>
        </p:blipFill>
        <p:spPr>
          <a:xfrm>
            <a:off x="644025" y="873325"/>
            <a:ext cx="2284051" cy="3213399"/>
          </a:xfrm>
          <a:prstGeom prst="rect">
            <a:avLst/>
          </a:prstGeom>
          <a:noFill/>
          <a:ln>
            <a:noFill/>
          </a:ln>
        </p:spPr>
      </p:pic>
      <p:pic>
        <p:nvPicPr>
          <p:cNvPr id="219" name="Google Shape;219;p39"/>
          <p:cNvPicPr preferRelativeResize="0"/>
          <p:nvPr/>
        </p:nvPicPr>
        <p:blipFill>
          <a:blip r:embed="rId4">
            <a:alphaModFix/>
          </a:blip>
          <a:stretch>
            <a:fillRect/>
          </a:stretch>
        </p:blipFill>
        <p:spPr>
          <a:xfrm>
            <a:off x="5981925" y="710125"/>
            <a:ext cx="2323200" cy="3433579"/>
          </a:xfrm>
          <a:prstGeom prst="rect">
            <a:avLst/>
          </a:prstGeom>
          <a:noFill/>
          <a:ln>
            <a:noFill/>
          </a:ln>
        </p:spPr>
      </p:pic>
      <p:sp>
        <p:nvSpPr>
          <p:cNvPr id="220" name="Google Shape;220;p39"/>
          <p:cNvSpPr/>
          <p:nvPr/>
        </p:nvSpPr>
        <p:spPr>
          <a:xfrm>
            <a:off x="1926150" y="3567175"/>
            <a:ext cx="656100" cy="169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9"/>
          <p:cNvSpPr/>
          <p:nvPr/>
        </p:nvSpPr>
        <p:spPr>
          <a:xfrm>
            <a:off x="7281325" y="3033900"/>
            <a:ext cx="931500" cy="973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 name="Google Shape;222;p39"/>
          <p:cNvCxnSpPr>
            <a:endCxn id="223" idx="3"/>
          </p:cNvCxnSpPr>
          <p:nvPr/>
        </p:nvCxnSpPr>
        <p:spPr>
          <a:xfrm rot="10800000">
            <a:off x="5609275" y="3567175"/>
            <a:ext cx="1672200" cy="151200"/>
          </a:xfrm>
          <a:prstGeom prst="straightConnector1">
            <a:avLst/>
          </a:prstGeom>
          <a:noFill/>
          <a:ln w="19050" cap="flat" cmpd="sng">
            <a:solidFill>
              <a:srgbClr val="FF0000"/>
            </a:solidFill>
            <a:prstDash val="solid"/>
            <a:round/>
            <a:headEnd type="none" w="med" len="med"/>
            <a:tailEnd type="triangle" w="med" len="med"/>
          </a:ln>
        </p:spPr>
      </p:cxnSp>
      <p:sp>
        <p:nvSpPr>
          <p:cNvPr id="223" name="Google Shape;223;p39"/>
          <p:cNvSpPr txBox="1"/>
          <p:nvPr/>
        </p:nvSpPr>
        <p:spPr>
          <a:xfrm>
            <a:off x="3450175" y="3280825"/>
            <a:ext cx="2159100" cy="5727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You can change the color and icon of the marker.</a:t>
            </a:r>
            <a:endParaRPr>
              <a:latin typeface="Cambria"/>
              <a:ea typeface="Cambria"/>
              <a:cs typeface="Cambria"/>
              <a:sym typeface="Cambria"/>
            </a:endParaRPr>
          </a:p>
          <a:p>
            <a:pPr marL="0" lvl="0" indent="0" algn="l" rtl="0">
              <a:spcBef>
                <a:spcPts val="0"/>
              </a:spcBef>
              <a:spcAft>
                <a:spcPts val="0"/>
              </a:spcAft>
              <a:buNone/>
            </a:pPr>
            <a:endParaRPr>
              <a:latin typeface="Cambria"/>
              <a:ea typeface="Cambria"/>
              <a:cs typeface="Cambria"/>
              <a:sym typeface="Cambria"/>
            </a:endParaRPr>
          </a:p>
        </p:txBody>
      </p:sp>
      <p:cxnSp>
        <p:nvCxnSpPr>
          <p:cNvPr id="224" name="Google Shape;224;p39"/>
          <p:cNvCxnSpPr>
            <a:endCxn id="217" idx="1"/>
          </p:cNvCxnSpPr>
          <p:nvPr/>
        </p:nvCxnSpPr>
        <p:spPr>
          <a:xfrm rot="10800000" flipH="1">
            <a:off x="2391775" y="1445425"/>
            <a:ext cx="1039500" cy="20964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311700" y="167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Lines and Polygons</a:t>
            </a:r>
            <a:endParaRPr/>
          </a:p>
        </p:txBody>
      </p:sp>
      <p:sp>
        <p:nvSpPr>
          <p:cNvPr id="230" name="Google Shape;230;p40"/>
          <p:cNvSpPr txBox="1">
            <a:spLocks noGrp="1"/>
          </p:cNvSpPr>
          <p:nvPr>
            <p:ph type="body" idx="1"/>
          </p:nvPr>
        </p:nvSpPr>
        <p:spPr>
          <a:xfrm>
            <a:off x="311700" y="740525"/>
            <a:ext cx="8520600" cy="37863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Google My Maps can also add </a:t>
            </a:r>
            <a:r>
              <a:rPr lang="en" b="1"/>
              <a:t>lines and polygons</a:t>
            </a:r>
            <a:r>
              <a:rPr lang="en"/>
              <a:t> to your map. Lines and polygons use fixed points on the map that you select to visualize key information. </a:t>
            </a:r>
            <a:endParaRPr/>
          </a:p>
          <a:p>
            <a:pPr marL="914400" lvl="1" indent="-355600" algn="l" rtl="0">
              <a:spcBef>
                <a:spcPts val="0"/>
              </a:spcBef>
              <a:spcAft>
                <a:spcPts val="0"/>
              </a:spcAft>
              <a:buSzPts val="2000"/>
              <a:buChar char="○"/>
            </a:pPr>
            <a:r>
              <a:rPr lang="en"/>
              <a:t>Lines can demonstrate routes and directions. Lines are easiest to add when you’re representing the shape of a route that presently exists.</a:t>
            </a:r>
            <a:endParaRPr/>
          </a:p>
          <a:p>
            <a:pPr marL="914400" lvl="1" indent="-355600" algn="l" rtl="0">
              <a:spcBef>
                <a:spcPts val="0"/>
              </a:spcBef>
              <a:spcAft>
                <a:spcPts val="0"/>
              </a:spcAft>
              <a:buSzPts val="2000"/>
              <a:buChar char="○"/>
            </a:pPr>
            <a:r>
              <a:rPr lang="en"/>
              <a:t>Polygons can demonstrate towns and neighborhoods. Polygons are best for representing the shape of a historic area whose boundaries have since changed.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1"/>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Lines and Polygons</a:t>
            </a:r>
            <a:endParaRPr/>
          </a:p>
        </p:txBody>
      </p:sp>
      <p:sp>
        <p:nvSpPr>
          <p:cNvPr id="236" name="Google Shape;236;p41"/>
          <p:cNvSpPr txBox="1">
            <a:spLocks noGrp="1"/>
          </p:cNvSpPr>
          <p:nvPr>
            <p:ph type="body" idx="1"/>
          </p:nvPr>
        </p:nvSpPr>
        <p:spPr>
          <a:xfrm>
            <a:off x="4504250" y="2997875"/>
            <a:ext cx="2609400" cy="1374000"/>
          </a:xfrm>
          <a:prstGeom prst="rect">
            <a:avLst/>
          </a:prstGeom>
          <a:solidFill>
            <a:srgbClr val="FCE5CD"/>
          </a:solidFill>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rPr>
              <a:t>For polygons, click where you want to start drawing, click each corner or bend of the line, and click back on the first point to finish the shape.</a:t>
            </a:r>
            <a:endParaRPr sz="1400">
              <a:solidFill>
                <a:srgbClr val="000000"/>
              </a:solidFill>
            </a:endParaRPr>
          </a:p>
          <a:p>
            <a:pPr marL="0" lvl="0" indent="0" algn="l" rtl="0">
              <a:spcBef>
                <a:spcPts val="1600"/>
              </a:spcBef>
              <a:spcAft>
                <a:spcPts val="1600"/>
              </a:spcAft>
              <a:buNone/>
            </a:pPr>
            <a:endParaRPr sz="1400">
              <a:solidFill>
                <a:srgbClr val="000000"/>
              </a:solidFill>
            </a:endParaRPr>
          </a:p>
        </p:txBody>
      </p:sp>
      <p:sp>
        <p:nvSpPr>
          <p:cNvPr id="237" name="Google Shape;237;p41"/>
          <p:cNvSpPr txBox="1"/>
          <p:nvPr/>
        </p:nvSpPr>
        <p:spPr>
          <a:xfrm>
            <a:off x="991750" y="3419700"/>
            <a:ext cx="2609400" cy="11817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For lines, click where you want to start drawing and then click each corner or bend of the line; double click when you are done with the line.</a:t>
            </a:r>
            <a:endParaRPr>
              <a:latin typeface="Cambria"/>
              <a:ea typeface="Cambria"/>
              <a:cs typeface="Cambria"/>
              <a:sym typeface="Cambria"/>
            </a:endParaRPr>
          </a:p>
          <a:p>
            <a:pPr marL="0" lvl="0" indent="0" algn="l" rtl="0">
              <a:spcBef>
                <a:spcPts val="0"/>
              </a:spcBef>
              <a:spcAft>
                <a:spcPts val="0"/>
              </a:spcAft>
              <a:buNone/>
            </a:pPr>
            <a:endParaRPr>
              <a:latin typeface="Cambria"/>
              <a:ea typeface="Cambria"/>
              <a:cs typeface="Cambria"/>
              <a:sym typeface="Cambria"/>
            </a:endParaRPr>
          </a:p>
        </p:txBody>
      </p:sp>
      <p:sp>
        <p:nvSpPr>
          <p:cNvPr id="238" name="Google Shape;238;p41"/>
          <p:cNvSpPr txBox="1"/>
          <p:nvPr/>
        </p:nvSpPr>
        <p:spPr>
          <a:xfrm>
            <a:off x="4097150" y="1086550"/>
            <a:ext cx="2081400" cy="4374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Click “Add line or shape”</a:t>
            </a:r>
            <a:endParaRPr>
              <a:latin typeface="Cambria"/>
              <a:ea typeface="Cambria"/>
              <a:cs typeface="Cambria"/>
              <a:sym typeface="Cambria"/>
            </a:endParaRPr>
          </a:p>
        </p:txBody>
      </p:sp>
      <p:cxnSp>
        <p:nvCxnSpPr>
          <p:cNvPr id="239" name="Google Shape;239;p41"/>
          <p:cNvCxnSpPr/>
          <p:nvPr/>
        </p:nvCxnSpPr>
        <p:spPr>
          <a:xfrm flipH="1">
            <a:off x="5602075" y="2441225"/>
            <a:ext cx="705600" cy="571500"/>
          </a:xfrm>
          <a:prstGeom prst="straightConnector1">
            <a:avLst/>
          </a:prstGeom>
          <a:noFill/>
          <a:ln w="19050" cap="flat" cmpd="sng">
            <a:solidFill>
              <a:srgbClr val="FF0000"/>
            </a:solidFill>
            <a:prstDash val="solid"/>
            <a:round/>
            <a:headEnd type="none" w="med" len="med"/>
            <a:tailEnd type="triangle" w="med" len="med"/>
          </a:ln>
        </p:spPr>
      </p:cxnSp>
      <p:cxnSp>
        <p:nvCxnSpPr>
          <p:cNvPr id="240" name="Google Shape;240;p41"/>
          <p:cNvCxnSpPr/>
          <p:nvPr/>
        </p:nvCxnSpPr>
        <p:spPr>
          <a:xfrm rot="10800000" flipH="1">
            <a:off x="3929950" y="1509900"/>
            <a:ext cx="754800" cy="599700"/>
          </a:xfrm>
          <a:prstGeom prst="straightConnector1">
            <a:avLst/>
          </a:prstGeom>
          <a:noFill/>
          <a:ln w="19050" cap="flat" cmpd="sng">
            <a:solidFill>
              <a:srgbClr val="FF0000"/>
            </a:solidFill>
            <a:prstDash val="solid"/>
            <a:round/>
            <a:headEnd type="none" w="med" len="med"/>
            <a:tailEnd type="triangle" w="med" len="med"/>
          </a:ln>
        </p:spPr>
      </p:cxnSp>
      <p:pic>
        <p:nvPicPr>
          <p:cNvPr id="241" name="Google Shape;241;p41"/>
          <p:cNvPicPr preferRelativeResize="0"/>
          <p:nvPr/>
        </p:nvPicPr>
        <p:blipFill>
          <a:blip r:embed="rId3">
            <a:alphaModFix/>
          </a:blip>
          <a:stretch>
            <a:fillRect/>
          </a:stretch>
        </p:blipFill>
        <p:spPr>
          <a:xfrm>
            <a:off x="272350" y="1153238"/>
            <a:ext cx="3625150" cy="1923549"/>
          </a:xfrm>
          <a:prstGeom prst="rect">
            <a:avLst/>
          </a:prstGeom>
          <a:noFill/>
          <a:ln>
            <a:noFill/>
          </a:ln>
        </p:spPr>
      </p:pic>
      <p:pic>
        <p:nvPicPr>
          <p:cNvPr id="242" name="Google Shape;242;p41"/>
          <p:cNvPicPr preferRelativeResize="0"/>
          <p:nvPr/>
        </p:nvPicPr>
        <p:blipFill>
          <a:blip r:embed="rId4">
            <a:alphaModFix/>
          </a:blip>
          <a:stretch>
            <a:fillRect/>
          </a:stretch>
        </p:blipFill>
        <p:spPr>
          <a:xfrm>
            <a:off x="6307675" y="987613"/>
            <a:ext cx="2531525" cy="18329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2"/>
          <p:cNvSpPr txBox="1">
            <a:spLocks noGrp="1"/>
          </p:cNvSpPr>
          <p:nvPr>
            <p:ph type="title"/>
          </p:nvPr>
        </p:nvSpPr>
        <p:spPr>
          <a:xfrm>
            <a:off x="0" y="144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Add More Data to Lines and Polygons</a:t>
            </a:r>
            <a:endParaRPr sz="3000"/>
          </a:p>
        </p:txBody>
      </p:sp>
      <p:sp>
        <p:nvSpPr>
          <p:cNvPr id="248" name="Google Shape;248;p42"/>
          <p:cNvSpPr txBox="1"/>
          <p:nvPr/>
        </p:nvSpPr>
        <p:spPr>
          <a:xfrm>
            <a:off x="3092400" y="3227975"/>
            <a:ext cx="2530800" cy="7938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For all lines and polygons, you can add a title, description, images, videos, and links.</a:t>
            </a:r>
            <a:endParaRPr>
              <a:latin typeface="Cambria"/>
              <a:ea typeface="Cambria"/>
              <a:cs typeface="Cambria"/>
              <a:sym typeface="Cambria"/>
            </a:endParaRPr>
          </a:p>
        </p:txBody>
      </p:sp>
      <p:sp>
        <p:nvSpPr>
          <p:cNvPr id="249" name="Google Shape;249;p42"/>
          <p:cNvSpPr txBox="1"/>
          <p:nvPr/>
        </p:nvSpPr>
        <p:spPr>
          <a:xfrm>
            <a:off x="2972450" y="1253475"/>
            <a:ext cx="2887800" cy="7572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Tools, left to right: Style, Edit title and description, Add images/video, Delete line or polygon</a:t>
            </a:r>
            <a:endParaRPr>
              <a:latin typeface="Cambria"/>
              <a:ea typeface="Cambria"/>
              <a:cs typeface="Cambria"/>
              <a:sym typeface="Cambria"/>
            </a:endParaRPr>
          </a:p>
        </p:txBody>
      </p:sp>
      <p:sp>
        <p:nvSpPr>
          <p:cNvPr id="250" name="Google Shape;250;p42"/>
          <p:cNvSpPr txBox="1"/>
          <p:nvPr/>
        </p:nvSpPr>
        <p:spPr>
          <a:xfrm>
            <a:off x="3278750" y="2185663"/>
            <a:ext cx="2275200" cy="8673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mbria"/>
                <a:ea typeface="Cambria"/>
                <a:cs typeface="Cambria"/>
                <a:sym typeface="Cambria"/>
              </a:rPr>
              <a:t>For lines and polygons  the color, transparency, and width can be customized. </a:t>
            </a:r>
            <a:endParaRPr>
              <a:latin typeface="Cambria"/>
              <a:ea typeface="Cambria"/>
              <a:cs typeface="Cambria"/>
              <a:sym typeface="Cambria"/>
            </a:endParaRPr>
          </a:p>
          <a:p>
            <a:pPr marL="0" lvl="0" indent="0" algn="l" rtl="0">
              <a:spcBef>
                <a:spcPts val="0"/>
              </a:spcBef>
              <a:spcAft>
                <a:spcPts val="0"/>
              </a:spcAft>
              <a:buNone/>
            </a:pPr>
            <a:endParaRPr>
              <a:latin typeface="Cambria"/>
              <a:ea typeface="Cambria"/>
              <a:cs typeface="Cambria"/>
              <a:sym typeface="Cambria"/>
            </a:endParaRPr>
          </a:p>
          <a:p>
            <a:pPr marL="0" lvl="0" indent="0" algn="l" rtl="0">
              <a:spcBef>
                <a:spcPts val="0"/>
              </a:spcBef>
              <a:spcAft>
                <a:spcPts val="0"/>
              </a:spcAft>
              <a:buNone/>
            </a:pPr>
            <a:endParaRPr>
              <a:latin typeface="Proxima Nova"/>
              <a:ea typeface="Proxima Nova"/>
              <a:cs typeface="Proxima Nova"/>
              <a:sym typeface="Proxima Nova"/>
            </a:endParaRPr>
          </a:p>
        </p:txBody>
      </p:sp>
      <p:pic>
        <p:nvPicPr>
          <p:cNvPr id="251" name="Google Shape;251;p42"/>
          <p:cNvPicPr preferRelativeResize="0"/>
          <p:nvPr/>
        </p:nvPicPr>
        <p:blipFill>
          <a:blip r:embed="rId3">
            <a:alphaModFix/>
          </a:blip>
          <a:stretch>
            <a:fillRect/>
          </a:stretch>
        </p:blipFill>
        <p:spPr>
          <a:xfrm>
            <a:off x="6245275" y="792525"/>
            <a:ext cx="2275324" cy="3558452"/>
          </a:xfrm>
          <a:prstGeom prst="rect">
            <a:avLst/>
          </a:prstGeom>
          <a:noFill/>
          <a:ln>
            <a:noFill/>
          </a:ln>
        </p:spPr>
      </p:pic>
      <p:pic>
        <p:nvPicPr>
          <p:cNvPr id="252" name="Google Shape;252;p42"/>
          <p:cNvPicPr preferRelativeResize="0"/>
          <p:nvPr/>
        </p:nvPicPr>
        <p:blipFill>
          <a:blip r:embed="rId4">
            <a:alphaModFix/>
          </a:blip>
          <a:stretch>
            <a:fillRect/>
          </a:stretch>
        </p:blipFill>
        <p:spPr>
          <a:xfrm>
            <a:off x="312100" y="848675"/>
            <a:ext cx="2275324" cy="3541294"/>
          </a:xfrm>
          <a:prstGeom prst="rect">
            <a:avLst/>
          </a:prstGeom>
          <a:noFill/>
          <a:ln>
            <a:noFill/>
          </a:ln>
        </p:spPr>
      </p:pic>
      <p:sp>
        <p:nvSpPr>
          <p:cNvPr id="253" name="Google Shape;253;p42"/>
          <p:cNvSpPr/>
          <p:nvPr/>
        </p:nvSpPr>
        <p:spPr>
          <a:xfrm>
            <a:off x="1368775" y="3330225"/>
            <a:ext cx="472800" cy="155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42"/>
          <p:cNvCxnSpPr>
            <a:endCxn id="249" idx="1"/>
          </p:cNvCxnSpPr>
          <p:nvPr/>
        </p:nvCxnSpPr>
        <p:spPr>
          <a:xfrm rot="10800000" flipH="1">
            <a:off x="1855550" y="1632075"/>
            <a:ext cx="1116900" cy="1761600"/>
          </a:xfrm>
          <a:prstGeom prst="straightConnector1">
            <a:avLst/>
          </a:prstGeom>
          <a:noFill/>
          <a:ln w="19050" cap="flat" cmpd="sng">
            <a:solidFill>
              <a:srgbClr val="FF0000"/>
            </a:solidFill>
            <a:prstDash val="solid"/>
            <a:round/>
            <a:headEnd type="none" w="med" len="med"/>
            <a:tailEnd type="triangle" w="med" len="med"/>
          </a:ln>
        </p:spPr>
      </p:cxnSp>
      <p:sp>
        <p:nvSpPr>
          <p:cNvPr id="255" name="Google Shape;255;p42"/>
          <p:cNvSpPr/>
          <p:nvPr/>
        </p:nvSpPr>
        <p:spPr>
          <a:xfrm>
            <a:off x="7450675" y="3167950"/>
            <a:ext cx="980700" cy="825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42"/>
          <p:cNvCxnSpPr>
            <a:endCxn id="250" idx="3"/>
          </p:cNvCxnSpPr>
          <p:nvPr/>
        </p:nvCxnSpPr>
        <p:spPr>
          <a:xfrm rot="10800000">
            <a:off x="5553950" y="2619313"/>
            <a:ext cx="1903800" cy="9438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167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Layers</a:t>
            </a:r>
            <a:endParaRPr/>
          </a:p>
        </p:txBody>
      </p:sp>
      <p:sp>
        <p:nvSpPr>
          <p:cNvPr id="262" name="Google Shape;262;p43"/>
          <p:cNvSpPr txBox="1">
            <a:spLocks noGrp="1"/>
          </p:cNvSpPr>
          <p:nvPr>
            <p:ph type="body" idx="1"/>
          </p:nvPr>
        </p:nvSpPr>
        <p:spPr>
          <a:xfrm>
            <a:off x="311700" y="873275"/>
            <a:ext cx="8832300" cy="24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Layers allow you to sort/filter your geospatial information into different groups. All of your markers, lines, and polygons will be placed into an “Untitled Layer,” so always make sure to title the layer even if you will only have one. </a:t>
            </a:r>
            <a:endParaRPr sz="2000"/>
          </a:p>
          <a:p>
            <a:pPr marL="457200" lvl="0" indent="-355600" algn="l" rtl="0">
              <a:spcBef>
                <a:spcPts val="1600"/>
              </a:spcBef>
              <a:spcAft>
                <a:spcPts val="0"/>
              </a:spcAft>
              <a:buSzPts val="2000"/>
              <a:buChar char="●"/>
            </a:pPr>
            <a:r>
              <a:rPr lang="en" sz="2000"/>
              <a:t>Individual layers can be turned on and off.</a:t>
            </a:r>
            <a:endParaRPr sz="2000"/>
          </a:p>
          <a:p>
            <a:pPr marL="457200" lvl="0" indent="-355600" algn="l" rtl="0">
              <a:spcBef>
                <a:spcPts val="0"/>
              </a:spcBef>
              <a:spcAft>
                <a:spcPts val="0"/>
              </a:spcAft>
              <a:buSzPts val="2000"/>
              <a:buChar char="●"/>
            </a:pPr>
            <a:r>
              <a:rPr lang="en" sz="2000"/>
              <a:t>Layers can be exported individually as KML (a markup language for expressing geographic annotation) to view in Google Earth</a:t>
            </a:r>
            <a:endParaRPr sz="2000"/>
          </a:p>
          <a:p>
            <a:pPr marL="457200" lvl="0" indent="-355600" algn="l" rtl="0">
              <a:spcBef>
                <a:spcPts val="0"/>
              </a:spcBef>
              <a:spcAft>
                <a:spcPts val="0"/>
              </a:spcAft>
              <a:buSzPts val="2000"/>
              <a:buChar char="●"/>
            </a:pPr>
            <a:r>
              <a:rPr lang="en" sz="2000"/>
              <a:t>To add a new layer, click “Add Layer”</a:t>
            </a:r>
            <a:endParaRPr sz="2000"/>
          </a:p>
          <a:p>
            <a:pPr marL="457200" lvl="0" indent="-355600" algn="l" rtl="0">
              <a:spcBef>
                <a:spcPts val="0"/>
              </a:spcBef>
              <a:spcAft>
                <a:spcPts val="0"/>
              </a:spcAft>
              <a:buSzPts val="2000"/>
              <a:buChar char="●"/>
            </a:pPr>
            <a:r>
              <a:rPr lang="en" sz="2000"/>
              <a:t>Title the layer</a:t>
            </a:r>
            <a:endParaRPr sz="2000"/>
          </a:p>
          <a:p>
            <a:pPr marL="457200" lvl="0" indent="-355600" algn="l" rtl="0">
              <a:spcBef>
                <a:spcPts val="0"/>
              </a:spcBef>
              <a:spcAft>
                <a:spcPts val="0"/>
              </a:spcAft>
              <a:buSzPts val="2000"/>
              <a:buChar char="●"/>
            </a:pPr>
            <a:r>
              <a:rPr lang="en" sz="2000"/>
              <a:t>Add markers, lines, or polygons!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6"/>
          <p:cNvSpPr txBox="1">
            <a:spLocks noGrp="1"/>
          </p:cNvSpPr>
          <p:nvPr>
            <p:ph type="title"/>
          </p:nvPr>
        </p:nvSpPr>
        <p:spPr>
          <a:xfrm>
            <a:off x="311700" y="191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Workshop Agenda</a:t>
            </a:r>
            <a:endParaRPr/>
          </a:p>
        </p:txBody>
      </p:sp>
      <p:sp>
        <p:nvSpPr>
          <p:cNvPr id="112" name="Google Shape;112;p26"/>
          <p:cNvSpPr txBox="1">
            <a:spLocks noGrp="1"/>
          </p:cNvSpPr>
          <p:nvPr>
            <p:ph type="body" idx="1"/>
          </p:nvPr>
        </p:nvSpPr>
        <p:spPr>
          <a:xfrm>
            <a:off x="202275" y="863550"/>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Learn about Google My Maps as a mode of conveying data and content</a:t>
            </a:r>
            <a:endParaRPr sz="2200"/>
          </a:p>
          <a:p>
            <a:pPr marL="457200" lvl="0" indent="-368300" algn="l" rtl="0">
              <a:spcBef>
                <a:spcPts val="0"/>
              </a:spcBef>
              <a:spcAft>
                <a:spcPts val="0"/>
              </a:spcAft>
              <a:buSzPts val="2200"/>
              <a:buChar char="●"/>
            </a:pPr>
            <a:r>
              <a:rPr lang="en" sz="2200"/>
              <a:t>Discuss best practices and questions to consider before creating your map in Google My Maps</a:t>
            </a:r>
            <a:endParaRPr sz="2200"/>
          </a:p>
          <a:p>
            <a:pPr marL="457200" lvl="0" indent="-368300" algn="l" rtl="0">
              <a:spcBef>
                <a:spcPts val="0"/>
              </a:spcBef>
              <a:spcAft>
                <a:spcPts val="0"/>
              </a:spcAft>
              <a:buSzPts val="2200"/>
              <a:buChar char="●"/>
            </a:pPr>
            <a:r>
              <a:rPr lang="en" sz="2200"/>
              <a:t>Explore sample maps</a:t>
            </a:r>
            <a:endParaRPr sz="2200"/>
          </a:p>
          <a:p>
            <a:pPr marL="457200" lvl="0" indent="-368300" algn="l" rtl="0">
              <a:spcBef>
                <a:spcPts val="0"/>
              </a:spcBef>
              <a:spcAft>
                <a:spcPts val="0"/>
              </a:spcAft>
              <a:buSzPts val="2200"/>
              <a:buChar char="●"/>
            </a:pPr>
            <a:r>
              <a:rPr lang="en" sz="2200"/>
              <a:t>Outline steps for using Google My Maps</a:t>
            </a:r>
            <a:endParaRPr sz="2200"/>
          </a:p>
          <a:p>
            <a:pPr marL="457200" lvl="0" indent="-368300" algn="l" rtl="0">
              <a:spcBef>
                <a:spcPts val="0"/>
              </a:spcBef>
              <a:spcAft>
                <a:spcPts val="0"/>
              </a:spcAft>
              <a:buSzPts val="2200"/>
              <a:buChar char="●"/>
            </a:pPr>
            <a:r>
              <a:rPr lang="en" sz="2200"/>
              <a:t>Start building! </a:t>
            </a:r>
            <a:endParaRPr sz="2200"/>
          </a:p>
          <a:p>
            <a:pPr marL="0" lvl="0" indent="0" algn="l" rtl="0">
              <a:spcBef>
                <a:spcPts val="1600"/>
              </a:spcBef>
              <a:spcAft>
                <a:spcPts val="0"/>
              </a:spcAft>
              <a:buNone/>
            </a:pPr>
            <a:r>
              <a:rPr lang="en"/>
              <a:t>Slides, handouts, and data available at </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4"/>
          <p:cNvSpPr txBox="1">
            <a:spLocks noGrp="1"/>
          </p:cNvSpPr>
          <p:nvPr>
            <p:ph type="title"/>
          </p:nvPr>
        </p:nvSpPr>
        <p:spPr>
          <a:xfrm>
            <a:off x="311700" y="167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your project</a:t>
            </a:r>
            <a:endParaRPr/>
          </a:p>
        </p:txBody>
      </p:sp>
      <p:sp>
        <p:nvSpPr>
          <p:cNvPr id="268" name="Google Shape;268;p44"/>
          <p:cNvSpPr txBox="1">
            <a:spLocks noGrp="1"/>
          </p:cNvSpPr>
          <p:nvPr>
            <p:ph type="body" idx="1"/>
          </p:nvPr>
        </p:nvSpPr>
        <p:spPr>
          <a:xfrm>
            <a:off x="311700" y="873275"/>
            <a:ext cx="8832300" cy="24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For this project, you can choose to map a number of different options related to African American history and literature, two of them suggested below. Or, you might have other ideas! </a:t>
            </a:r>
            <a:endParaRPr sz="1800"/>
          </a:p>
          <a:p>
            <a:pPr marL="457200" lvl="0" indent="-342900" algn="l" rtl="0">
              <a:spcBef>
                <a:spcPts val="1600"/>
              </a:spcBef>
              <a:spcAft>
                <a:spcPts val="0"/>
              </a:spcAft>
              <a:buSzPts val="1800"/>
              <a:buChar char="●"/>
            </a:pPr>
            <a:r>
              <a:rPr lang="en" sz="1800"/>
              <a:t>You might start from the Cromwell map and select some of the points there to represent in Google Maps, thinking about how the information changes when placed on a contemporary navigational map of the city.</a:t>
            </a:r>
            <a:endParaRPr sz="1800"/>
          </a:p>
          <a:p>
            <a:pPr marL="914400" lvl="1" indent="-342900" algn="l" rtl="0">
              <a:spcBef>
                <a:spcPts val="0"/>
              </a:spcBef>
              <a:spcAft>
                <a:spcPts val="0"/>
              </a:spcAft>
              <a:buSzPts val="1800"/>
              <a:buChar char="○"/>
            </a:pPr>
            <a:r>
              <a:rPr lang="en" sz="1800"/>
              <a:t>You could also add more information to the data from Cromwell, such as looking up the estate valuations of some of the “Black” houses. </a:t>
            </a:r>
            <a:endParaRPr sz="1800"/>
          </a:p>
          <a:p>
            <a:pPr marL="457200" lvl="0" indent="-342900" algn="l" rtl="0">
              <a:spcBef>
                <a:spcPts val="0"/>
              </a:spcBef>
              <a:spcAft>
                <a:spcPts val="0"/>
              </a:spcAft>
              <a:buSzPts val="1800"/>
              <a:buChar char="●"/>
            </a:pPr>
            <a:r>
              <a:rPr lang="en" sz="1800"/>
              <a:t>You could map historical copies of the Walker and Stewart texts and compare those with the locations of ports and stops on the railroad, or map information about the review and circulation of these texts.</a:t>
            </a:r>
            <a:endParaRPr sz="1800"/>
          </a:p>
          <a:p>
            <a:pPr marL="0" lvl="0" indent="0" algn="l" rtl="0">
              <a:spcBef>
                <a:spcPts val="1600"/>
              </a:spcBef>
              <a:spcAft>
                <a:spcPts val="1600"/>
              </a:spcAft>
              <a:buNone/>
            </a:pP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5"/>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started!</a:t>
            </a:r>
            <a:endParaRPr/>
          </a:p>
        </p:txBody>
      </p:sp>
      <p:sp>
        <p:nvSpPr>
          <p:cNvPr id="274" name="Google Shape;274;p45"/>
          <p:cNvSpPr txBox="1">
            <a:spLocks noGrp="1"/>
          </p:cNvSpPr>
          <p:nvPr>
            <p:ph type="body" idx="1"/>
          </p:nvPr>
        </p:nvSpPr>
        <p:spPr>
          <a:xfrm>
            <a:off x="311700" y="10285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If you already know what you want to do for your mapping project, go ahead and get started on that in class.</a:t>
            </a:r>
            <a:endParaRPr/>
          </a:p>
          <a:p>
            <a:pPr marL="457200" lvl="0" indent="-381000" algn="l" rtl="0">
              <a:spcBef>
                <a:spcPts val="0"/>
              </a:spcBef>
              <a:spcAft>
                <a:spcPts val="0"/>
              </a:spcAft>
              <a:buSzPts val="2400"/>
              <a:buChar char="●"/>
            </a:pPr>
            <a:r>
              <a:rPr lang="en"/>
              <a:t>If you're still figuring things out, just try to add a few points, lines, and polygons—as well as some descriptions and images. The Cromwell map would be a good place to start, if you don't already have something you want to map. </a:t>
            </a:r>
            <a:endParaRPr/>
          </a:p>
          <a:p>
            <a:pPr marL="457200" lvl="0" indent="-381000" algn="l" rtl="0">
              <a:spcBef>
                <a:spcPts val="0"/>
              </a:spcBef>
              <a:spcAft>
                <a:spcPts val="0"/>
              </a:spcAft>
              <a:buSzPts val="2400"/>
              <a:buChar char="●"/>
            </a:pPr>
            <a:r>
              <a:rPr lang="en"/>
              <a:t>This is just to give you a bit of practice and a chance to try out Google My Maps.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311700" y="167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280" name="Google Shape;280;p46"/>
          <p:cNvSpPr txBox="1">
            <a:spLocks noGrp="1"/>
          </p:cNvSpPr>
          <p:nvPr>
            <p:ph type="body" idx="1"/>
          </p:nvPr>
        </p:nvSpPr>
        <p:spPr>
          <a:xfrm>
            <a:off x="489725" y="1248725"/>
            <a:ext cx="7977300" cy="2450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How do you think differently about these locations when they are in a Google My Maps format?</a:t>
            </a:r>
            <a:endParaRPr/>
          </a:p>
          <a:p>
            <a:pPr marL="457200" lvl="0" indent="-381000" algn="l" rtl="0">
              <a:spcBef>
                <a:spcPts val="0"/>
              </a:spcBef>
              <a:spcAft>
                <a:spcPts val="0"/>
              </a:spcAft>
              <a:buSzPts val="2400"/>
              <a:buChar char="●"/>
            </a:pPr>
            <a:r>
              <a:rPr lang="en"/>
              <a:t>What was difficult or easy about this platform?</a:t>
            </a:r>
            <a:endParaRPr/>
          </a:p>
          <a:p>
            <a:pPr marL="457200" lvl="0" indent="-381000" algn="l" rtl="0">
              <a:spcBef>
                <a:spcPts val="0"/>
              </a:spcBef>
              <a:spcAft>
                <a:spcPts val="0"/>
              </a:spcAft>
              <a:buSzPts val="2400"/>
              <a:buChar char="●"/>
            </a:pPr>
            <a:r>
              <a:rPr lang="en"/>
              <a:t>What was interesting about seeing your data presented in a Google My Maps format? Are you able to identify any patterns or new ways of thinking about your data?</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Thank you!	</a:t>
            </a:r>
            <a:endParaRPr>
              <a:solidFill>
                <a:srgbClr val="FF0000"/>
              </a:solidFill>
            </a:endParaRPr>
          </a:p>
        </p:txBody>
      </p:sp>
      <p:sp>
        <p:nvSpPr>
          <p:cNvPr id="286" name="Google Shape;286;p47"/>
          <p:cNvSpPr txBox="1">
            <a:spLocks noGrp="1"/>
          </p:cNvSpPr>
          <p:nvPr>
            <p:ph type="body" idx="1"/>
          </p:nvPr>
        </p:nvSpPr>
        <p:spPr>
          <a:xfrm>
            <a:off x="311700" y="1028575"/>
            <a:ext cx="8520600" cy="501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000">
                <a:solidFill>
                  <a:srgbClr val="666666"/>
                </a:solidFill>
              </a:rPr>
              <a:t>If you have any questions, contact us at: </a:t>
            </a:r>
            <a:r>
              <a:rPr lang="en" sz="2000" u="sng">
                <a:solidFill>
                  <a:schemeClr val="hlink"/>
                </a:solidFill>
                <a:hlinkClick r:id="rId3"/>
              </a:rPr>
              <a:t>nulab.info@gmail.com</a:t>
            </a:r>
            <a:r>
              <a:rPr lang="en" sz="2000">
                <a:solidFill>
                  <a:srgbClr val="666666"/>
                </a:solidFill>
              </a:rPr>
              <a:t> </a:t>
            </a:r>
            <a:endParaRPr sz="2000" b="1">
              <a:solidFill>
                <a:srgbClr val="666666"/>
              </a:solidFill>
            </a:endParaRPr>
          </a:p>
          <a:p>
            <a:pPr marL="0" marR="0" lvl="0" indent="0" algn="l" rtl="0">
              <a:lnSpc>
                <a:spcPct val="115000"/>
              </a:lnSpc>
              <a:spcBef>
                <a:spcPts val="0"/>
              </a:spcBef>
              <a:spcAft>
                <a:spcPts val="0"/>
              </a:spcAft>
              <a:buNone/>
            </a:pPr>
            <a:endParaRPr sz="2000" b="1">
              <a:solidFill>
                <a:srgbClr val="666666"/>
              </a:solidFill>
            </a:endParaRPr>
          </a:p>
          <a:p>
            <a:pPr marL="0" lvl="0" indent="0" algn="l" rtl="0">
              <a:lnSpc>
                <a:spcPct val="100000"/>
              </a:lnSpc>
              <a:spcBef>
                <a:spcPts val="0"/>
              </a:spcBef>
              <a:spcAft>
                <a:spcPts val="0"/>
              </a:spcAft>
              <a:buNone/>
            </a:pPr>
            <a:endParaRPr sz="1800">
              <a:solidFill>
                <a:srgbClr val="666666"/>
              </a:solidFill>
            </a:endParaRPr>
          </a:p>
          <a:p>
            <a:pPr marL="0" lvl="0" indent="0" algn="l" rtl="0">
              <a:lnSpc>
                <a:spcPct val="100000"/>
              </a:lnSpc>
              <a:spcBef>
                <a:spcPts val="0"/>
              </a:spcBef>
              <a:spcAft>
                <a:spcPts val="0"/>
              </a:spcAft>
              <a:buNone/>
            </a:pPr>
            <a:endParaRPr sz="1800">
              <a:solidFill>
                <a:srgbClr val="666666"/>
              </a:solidFill>
            </a:endParaRPr>
          </a:p>
          <a:p>
            <a:pPr marL="0" marR="0" lvl="0" indent="0" algn="l" rtl="0">
              <a:lnSpc>
                <a:spcPct val="115000"/>
              </a:lnSpc>
              <a:spcBef>
                <a:spcPts val="0"/>
              </a:spcBef>
              <a:spcAft>
                <a:spcPts val="0"/>
              </a:spcAft>
              <a:buNone/>
            </a:pPr>
            <a:endParaRPr sz="2000" b="1">
              <a:solidFill>
                <a:srgbClr val="666666"/>
              </a:solidFill>
            </a:endParaRPr>
          </a:p>
          <a:p>
            <a:pPr marL="0" marR="0" lvl="0" indent="0" algn="l" rtl="0">
              <a:lnSpc>
                <a:spcPct val="115000"/>
              </a:lnSpc>
              <a:spcBef>
                <a:spcPts val="0"/>
              </a:spcBef>
              <a:spcAft>
                <a:spcPts val="0"/>
              </a:spcAft>
              <a:buNone/>
            </a:pPr>
            <a:endParaRPr sz="2000">
              <a:solidFill>
                <a:srgbClr val="666666"/>
              </a:solidFill>
            </a:endParaRPr>
          </a:p>
        </p:txBody>
      </p:sp>
      <p:sp>
        <p:nvSpPr>
          <p:cNvPr id="287" name="Google Shape;287;p47"/>
          <p:cNvSpPr txBox="1"/>
          <p:nvPr/>
        </p:nvSpPr>
        <p:spPr>
          <a:xfrm>
            <a:off x="457200" y="1815550"/>
            <a:ext cx="3837300" cy="10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666666"/>
                </a:solidFill>
                <a:latin typeface="Cambria"/>
                <a:ea typeface="Cambria"/>
                <a:cs typeface="Cambria"/>
                <a:sym typeface="Cambria"/>
              </a:rPr>
              <a:t>Taught by Kasya O’Connor Grant</a:t>
            </a:r>
            <a:endParaRPr sz="1800" b="1">
              <a:solidFill>
                <a:srgbClr val="666666"/>
              </a:solidFill>
              <a:latin typeface="Cambria"/>
              <a:ea typeface="Cambria"/>
              <a:cs typeface="Cambria"/>
              <a:sym typeface="Cambria"/>
            </a:endParaRPr>
          </a:p>
          <a:p>
            <a:pPr marL="0" lvl="0" indent="0" algn="l" rtl="0">
              <a:spcBef>
                <a:spcPts val="0"/>
              </a:spcBef>
              <a:spcAft>
                <a:spcPts val="0"/>
              </a:spcAft>
              <a:buNone/>
            </a:pPr>
            <a:r>
              <a:rPr lang="en" sz="1800">
                <a:solidFill>
                  <a:srgbClr val="666666"/>
                </a:solidFill>
                <a:latin typeface="Cambria"/>
                <a:ea typeface="Cambria"/>
                <a:cs typeface="Cambria"/>
                <a:sym typeface="Cambria"/>
              </a:rPr>
              <a:t>Digital Integration Teaching Initiative</a:t>
            </a:r>
            <a:endParaRPr sz="1800">
              <a:solidFill>
                <a:srgbClr val="666666"/>
              </a:solidFill>
              <a:latin typeface="Cambria"/>
              <a:ea typeface="Cambria"/>
              <a:cs typeface="Cambria"/>
              <a:sym typeface="Cambria"/>
            </a:endParaRPr>
          </a:p>
          <a:p>
            <a:pPr marL="0" lvl="0" indent="0" algn="l" rtl="0">
              <a:spcBef>
                <a:spcPts val="0"/>
              </a:spcBef>
              <a:spcAft>
                <a:spcPts val="0"/>
              </a:spcAft>
              <a:buNone/>
            </a:pPr>
            <a:r>
              <a:rPr lang="en" sz="1800">
                <a:solidFill>
                  <a:srgbClr val="666666"/>
                </a:solidFill>
                <a:latin typeface="Cambria"/>
                <a:ea typeface="Cambria"/>
                <a:cs typeface="Cambria"/>
                <a:sym typeface="Cambria"/>
              </a:rPr>
              <a:t>NULab Research Fellow</a:t>
            </a:r>
            <a:endParaRPr sz="1800">
              <a:solidFill>
                <a:srgbClr val="666666"/>
              </a:solidFill>
              <a:latin typeface="Cambria"/>
              <a:ea typeface="Cambria"/>
              <a:cs typeface="Cambria"/>
              <a:sym typeface="Cambria"/>
            </a:endParaRPr>
          </a:p>
          <a:p>
            <a:pPr marL="0" lvl="0" indent="0" algn="l" rtl="0">
              <a:spcBef>
                <a:spcPts val="0"/>
              </a:spcBef>
              <a:spcAft>
                <a:spcPts val="0"/>
              </a:spcAft>
              <a:buNone/>
            </a:pPr>
            <a:endParaRPr sz="1800">
              <a:solidFill>
                <a:srgbClr val="666666"/>
              </a:solidFill>
              <a:latin typeface="Cambria"/>
              <a:ea typeface="Cambria"/>
              <a:cs typeface="Cambria"/>
              <a:sym typeface="Cambria"/>
            </a:endParaRPr>
          </a:p>
        </p:txBody>
      </p:sp>
      <p:sp>
        <p:nvSpPr>
          <p:cNvPr id="288" name="Google Shape;288;p47"/>
          <p:cNvSpPr txBox="1">
            <a:spLocks noGrp="1"/>
          </p:cNvSpPr>
          <p:nvPr>
            <p:ph type="body" idx="1"/>
          </p:nvPr>
        </p:nvSpPr>
        <p:spPr>
          <a:xfrm>
            <a:off x="311700" y="2997175"/>
            <a:ext cx="8520600" cy="1253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000">
                <a:solidFill>
                  <a:srgbClr val="666666"/>
                </a:solidFill>
              </a:rPr>
              <a:t>Slides, handouts, and data available at </a:t>
            </a:r>
            <a:endParaRPr sz="2000" b="1">
              <a:solidFill>
                <a:srgbClr val="666666"/>
              </a:solidFill>
            </a:endParaRPr>
          </a:p>
          <a:p>
            <a:pPr marL="0" marR="0" lvl="0" indent="0" algn="l" rtl="0">
              <a:lnSpc>
                <a:spcPct val="115000"/>
              </a:lnSpc>
              <a:spcBef>
                <a:spcPts val="0"/>
              </a:spcBef>
              <a:spcAft>
                <a:spcPts val="0"/>
              </a:spcAft>
              <a:buNone/>
            </a:pPr>
            <a:endParaRPr sz="2000" b="1">
              <a:solidFill>
                <a:srgbClr val="666666"/>
              </a:solidFill>
            </a:endParaRPr>
          </a:p>
          <a:p>
            <a:pPr marL="0" lvl="0" indent="0" algn="l" rtl="0">
              <a:spcBef>
                <a:spcPts val="0"/>
              </a:spcBef>
              <a:spcAft>
                <a:spcPts val="0"/>
              </a:spcAft>
              <a:buNone/>
            </a:pPr>
            <a:r>
              <a:rPr lang="en" sz="2000"/>
              <a:t>Schedule an appointment with us! </a:t>
            </a:r>
            <a:r>
              <a:rPr lang="en" sz="2000" b="1" u="sng">
                <a:solidFill>
                  <a:schemeClr val="accent5"/>
                </a:solidFill>
                <a:hlinkClick r:id="rId4">
                  <a:extLst>
                    <a:ext uri="{A12FA001-AC4F-418D-AE19-62706E023703}">
                      <ahyp:hlinkClr xmlns:ahyp="http://schemas.microsoft.com/office/drawing/2018/hyperlinkcolor" val="tx"/>
                    </a:ext>
                  </a:extLst>
                </a:hlinkClick>
              </a:rPr>
              <a:t>https://calendly.com/diti-nu</a:t>
            </a:r>
            <a:r>
              <a:rPr lang="en" sz="2000" b="1"/>
              <a:t> </a:t>
            </a:r>
            <a:r>
              <a:rPr lang="en" sz="2000"/>
              <a:t> </a:t>
            </a:r>
            <a:endParaRPr sz="2000">
              <a:solidFill>
                <a:srgbClr val="666666"/>
              </a:solidFill>
            </a:endParaRPr>
          </a:p>
          <a:p>
            <a:pPr marL="0" marR="0" lvl="0" indent="0" algn="l" rtl="0">
              <a:lnSpc>
                <a:spcPct val="115000"/>
              </a:lnSpc>
              <a:spcBef>
                <a:spcPts val="0"/>
              </a:spcBef>
              <a:spcAft>
                <a:spcPts val="0"/>
              </a:spcAft>
              <a:buNone/>
            </a:pPr>
            <a:endParaRPr sz="2000" b="1">
              <a:solidFill>
                <a:srgbClr val="666666"/>
              </a:solidFill>
            </a:endParaRPr>
          </a:p>
          <a:p>
            <a:pPr marL="0" marR="0" lvl="0" indent="0" algn="l" rtl="0">
              <a:lnSpc>
                <a:spcPct val="115000"/>
              </a:lnSpc>
              <a:spcBef>
                <a:spcPts val="0"/>
              </a:spcBef>
              <a:spcAft>
                <a:spcPts val="0"/>
              </a:spcAft>
              <a:buNone/>
            </a:pPr>
            <a:endParaRPr sz="2000">
              <a:solidFill>
                <a:srgbClr val="666666"/>
              </a:solidFill>
            </a:endParaRPr>
          </a:p>
          <a:p>
            <a:pPr marL="0" marR="0" lvl="0" indent="0" algn="l" rtl="0">
              <a:lnSpc>
                <a:spcPct val="115000"/>
              </a:lnSpc>
              <a:spcBef>
                <a:spcPts val="0"/>
              </a:spcBef>
              <a:spcAft>
                <a:spcPts val="0"/>
              </a:spcAft>
              <a:buNone/>
            </a:pPr>
            <a:endParaRPr sz="2000">
              <a:solidFill>
                <a:srgbClr val="666666"/>
              </a:solidFill>
            </a:endParaRPr>
          </a:p>
          <a:p>
            <a:pPr marL="0" marR="0" lvl="0" indent="0" algn="l" rtl="0">
              <a:lnSpc>
                <a:spcPct val="115000"/>
              </a:lnSpc>
              <a:spcBef>
                <a:spcPts val="0"/>
              </a:spcBef>
              <a:spcAft>
                <a:spcPts val="0"/>
              </a:spcAft>
              <a:buNone/>
            </a:pPr>
            <a:endParaRPr sz="2000">
              <a:solidFill>
                <a:srgbClr val="666666"/>
              </a:solidFill>
            </a:endParaRPr>
          </a:p>
          <a:p>
            <a:pPr marL="0" marR="0" lvl="0" indent="0" algn="l" rtl="0">
              <a:lnSpc>
                <a:spcPct val="115000"/>
              </a:lnSpc>
              <a:spcBef>
                <a:spcPts val="0"/>
              </a:spcBef>
              <a:spcAft>
                <a:spcPts val="0"/>
              </a:spcAft>
              <a:buNone/>
            </a:pPr>
            <a:endParaRPr sz="2000">
              <a:solidFill>
                <a:srgbClr val="666666"/>
              </a:solidFill>
            </a:endParaRPr>
          </a:p>
          <a:p>
            <a:pPr marL="0" marR="0" lvl="0" indent="0" algn="l" rtl="0">
              <a:lnSpc>
                <a:spcPct val="115000"/>
              </a:lnSpc>
              <a:spcBef>
                <a:spcPts val="0"/>
              </a:spcBef>
              <a:spcAft>
                <a:spcPts val="0"/>
              </a:spcAft>
              <a:buNone/>
            </a:pPr>
            <a:endParaRPr sz="2000" b="1">
              <a:solidFill>
                <a:srgbClr val="666666"/>
              </a:solidFill>
            </a:endParaRPr>
          </a:p>
          <a:p>
            <a:pPr marL="0" marR="0" lvl="0" indent="0" algn="l" rtl="0">
              <a:lnSpc>
                <a:spcPct val="115000"/>
              </a:lnSpc>
              <a:spcBef>
                <a:spcPts val="0"/>
              </a:spcBef>
              <a:spcAft>
                <a:spcPts val="0"/>
              </a:spcAft>
              <a:buNone/>
            </a:pPr>
            <a:endParaRPr sz="2000" b="1">
              <a:solidFill>
                <a:srgbClr val="666666"/>
              </a:solidFill>
            </a:endParaRPr>
          </a:p>
          <a:p>
            <a:pPr marL="0" marR="0" lvl="0" indent="0" algn="l" rtl="0">
              <a:lnSpc>
                <a:spcPct val="115000"/>
              </a:lnSpc>
              <a:spcBef>
                <a:spcPts val="0"/>
              </a:spcBef>
              <a:spcAft>
                <a:spcPts val="0"/>
              </a:spcAft>
              <a:buNone/>
            </a:pPr>
            <a:endParaRPr sz="2000" b="1">
              <a:solidFill>
                <a:srgbClr val="666666"/>
              </a:solidFill>
            </a:endParaRPr>
          </a:p>
          <a:p>
            <a:pPr marL="0" marR="0" lvl="0" indent="0" algn="l" rtl="0">
              <a:lnSpc>
                <a:spcPct val="115000"/>
              </a:lnSpc>
              <a:spcBef>
                <a:spcPts val="0"/>
              </a:spcBef>
              <a:spcAft>
                <a:spcPts val="0"/>
              </a:spcAft>
              <a:buNone/>
            </a:pPr>
            <a:endParaRPr sz="2000">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Workshop Objectives</a:t>
            </a:r>
            <a:endParaRPr/>
          </a:p>
        </p:txBody>
      </p:sp>
      <p:sp>
        <p:nvSpPr>
          <p:cNvPr id="118" name="Google Shape;118;p27"/>
          <p:cNvSpPr txBox="1">
            <a:spLocks noGrp="1"/>
          </p:cNvSpPr>
          <p:nvPr>
            <p:ph type="body" idx="1"/>
          </p:nvPr>
        </p:nvSpPr>
        <p:spPr>
          <a:xfrm>
            <a:off x="311700" y="10285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Articulate particular choices you will make when using a map to convey information</a:t>
            </a:r>
            <a:endParaRPr/>
          </a:p>
          <a:p>
            <a:pPr marL="457200" lvl="0" indent="-381000" algn="l" rtl="0">
              <a:spcBef>
                <a:spcPts val="0"/>
              </a:spcBef>
              <a:spcAft>
                <a:spcPts val="0"/>
              </a:spcAft>
              <a:buSzPts val="2400"/>
              <a:buChar char="●"/>
            </a:pPr>
            <a:r>
              <a:rPr lang="en"/>
              <a:t>Follow a step-by-step guide for creating, saving, and publishing maps using Google My Maps</a:t>
            </a:r>
            <a:endParaRPr/>
          </a:p>
          <a:p>
            <a:pPr marL="457200" lvl="0" indent="-381000" algn="l" rtl="0">
              <a:spcBef>
                <a:spcPts val="0"/>
              </a:spcBef>
              <a:spcAft>
                <a:spcPts val="0"/>
              </a:spcAft>
              <a:buSzPts val="2400"/>
              <a:buChar char="●"/>
            </a:pPr>
            <a:r>
              <a:rPr lang="en"/>
              <a:t>Upload data into Google My Maps, including location information, images, and text</a:t>
            </a:r>
            <a:endParaRPr/>
          </a:p>
          <a:p>
            <a:pPr marL="457200" lvl="0" indent="-381000" algn="l" rtl="0">
              <a:spcBef>
                <a:spcPts val="0"/>
              </a:spcBef>
              <a:spcAft>
                <a:spcPts val="0"/>
              </a:spcAft>
              <a:buSzPts val="2400"/>
              <a:buChar char="●"/>
            </a:pPr>
            <a:r>
              <a:rPr lang="en"/>
              <a:t>Navigate Google’s map markers and location-finding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different uses for maps?</a:t>
            </a:r>
            <a:endParaRPr/>
          </a:p>
        </p:txBody>
      </p:sp>
      <p:sp>
        <p:nvSpPr>
          <p:cNvPr id="124" name="Google Shape;124;p28"/>
          <p:cNvSpPr txBox="1">
            <a:spLocks noGrp="1"/>
          </p:cNvSpPr>
          <p:nvPr>
            <p:ph type="body" idx="1"/>
          </p:nvPr>
        </p:nvSpPr>
        <p:spPr>
          <a:xfrm>
            <a:off x="311700" y="10285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Maps are powerful tools for conveying geospatial information</a:t>
            </a:r>
            <a:endParaRPr/>
          </a:p>
          <a:p>
            <a:pPr marL="457200" lvl="0" indent="-381000" algn="l" rtl="0">
              <a:spcBef>
                <a:spcPts val="0"/>
              </a:spcBef>
              <a:spcAft>
                <a:spcPts val="0"/>
              </a:spcAft>
              <a:buSzPts val="2400"/>
              <a:buChar char="●"/>
            </a:pPr>
            <a:r>
              <a:rPr lang="en"/>
              <a:t>Well-made maps can quickly and easily give </a:t>
            </a:r>
            <a:r>
              <a:rPr lang="en" b="1"/>
              <a:t>content </a:t>
            </a:r>
            <a:r>
              <a:rPr lang="en"/>
              <a:t>and </a:t>
            </a:r>
            <a:r>
              <a:rPr lang="en" b="1"/>
              <a:t>context,</a:t>
            </a:r>
            <a:r>
              <a:rPr lang="en"/>
              <a:t> but poorly made maps can be misleading </a:t>
            </a:r>
            <a:endParaRPr/>
          </a:p>
          <a:p>
            <a:pPr marL="457200" lvl="0" indent="-381000" algn="l" rtl="0">
              <a:spcBef>
                <a:spcPts val="0"/>
              </a:spcBef>
              <a:spcAft>
                <a:spcPts val="0"/>
              </a:spcAft>
              <a:buSzPts val="2400"/>
              <a:buChar char="●"/>
            </a:pPr>
            <a:r>
              <a:rPr lang="en"/>
              <a:t>How do you use maps in your everyday life?</a:t>
            </a:r>
            <a:endParaRPr/>
          </a:p>
          <a:p>
            <a:pPr marL="914400" lvl="1" indent="-355600" algn="l" rtl="0">
              <a:spcBef>
                <a:spcPts val="0"/>
              </a:spcBef>
              <a:spcAft>
                <a:spcPts val="0"/>
              </a:spcAft>
              <a:buSzPts val="2000"/>
              <a:buChar char="○"/>
            </a:pPr>
            <a:r>
              <a:rPr lang="en"/>
              <a:t>How does a subway map compare to a Google map?</a:t>
            </a:r>
            <a:endParaRPr/>
          </a:p>
          <a:p>
            <a:pPr marL="914400" lvl="1" indent="-355600" algn="l" rtl="0">
              <a:spcBef>
                <a:spcPts val="0"/>
              </a:spcBef>
              <a:spcAft>
                <a:spcPts val="0"/>
              </a:spcAft>
              <a:buSzPts val="2000"/>
              <a:buChar char="○"/>
            </a:pPr>
            <a:r>
              <a:rPr lang="en"/>
              <a:t>What are these maps doing? How do they shape your expectations and experiences?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9"/>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maps represent reality?</a:t>
            </a:r>
            <a:endParaRPr/>
          </a:p>
        </p:txBody>
      </p:sp>
      <p:sp>
        <p:nvSpPr>
          <p:cNvPr id="130" name="Google Shape;130;p29"/>
          <p:cNvSpPr txBox="1">
            <a:spLocks noGrp="1"/>
          </p:cNvSpPr>
          <p:nvPr>
            <p:ph type="body" idx="1"/>
          </p:nvPr>
        </p:nvSpPr>
        <p:spPr>
          <a:xfrm>
            <a:off x="311700" y="10285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Maps certainly reflect the intention of the map-maker, but maps are also </a:t>
            </a:r>
            <a:r>
              <a:rPr lang="en" i="1"/>
              <a:t>inherently limited</a:t>
            </a:r>
            <a:r>
              <a:rPr lang="en"/>
              <a:t>. </a:t>
            </a:r>
            <a:endParaRPr/>
          </a:p>
          <a:p>
            <a:pPr marL="914400" lvl="1" indent="-355600" algn="l" rtl="0">
              <a:spcBef>
                <a:spcPts val="0"/>
              </a:spcBef>
              <a:spcAft>
                <a:spcPts val="0"/>
              </a:spcAft>
              <a:buSzPts val="2000"/>
              <a:buChar char="○"/>
            </a:pPr>
            <a:r>
              <a:rPr lang="en"/>
              <a:t>Boston is as much a human idea as a physical space, and thus maps both represent and </a:t>
            </a:r>
            <a:r>
              <a:rPr lang="en" i="1"/>
              <a:t>create</a:t>
            </a:r>
            <a:r>
              <a:rPr lang="en"/>
              <a:t> reality. [Laura Herbert, </a:t>
            </a:r>
            <a:r>
              <a:rPr lang="en" u="sng">
                <a:solidFill>
                  <a:schemeClr val="hlink"/>
                </a:solidFill>
                <a:hlinkClick r:id="rId3"/>
              </a:rPr>
              <a:t>“What Do Maps Really Do?”</a:t>
            </a:r>
            <a:r>
              <a:rPr lang="en"/>
              <a:t>]</a:t>
            </a:r>
            <a:endParaRPr/>
          </a:p>
          <a:p>
            <a:pPr marL="914400" lvl="1" indent="-355600" algn="l" rtl="0">
              <a:spcBef>
                <a:spcPts val="0"/>
              </a:spcBef>
              <a:spcAft>
                <a:spcPts val="0"/>
              </a:spcAft>
              <a:buSzPts val="2000"/>
              <a:buChar char="○"/>
            </a:pPr>
            <a:r>
              <a:rPr lang="en"/>
              <a:t>The simplicity and clarity of maps is deceiving, and we should question it. But the artificial clarity is necessary for the map to be </a:t>
            </a:r>
            <a:r>
              <a:rPr lang="en" i="1"/>
              <a:t>useful</a:t>
            </a:r>
            <a:r>
              <a:rPr lang="en"/>
              <a:t>. Think of the maps that are useful to you: they filter out the information that is less relevant to what you’re using the map for.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for critiquing maps</a:t>
            </a:r>
            <a:endParaRPr/>
          </a:p>
        </p:txBody>
      </p:sp>
      <p:sp>
        <p:nvSpPr>
          <p:cNvPr id="136" name="Google Shape;136;p30"/>
          <p:cNvSpPr txBox="1">
            <a:spLocks noGrp="1"/>
          </p:cNvSpPr>
          <p:nvPr>
            <p:ph type="body" idx="1"/>
          </p:nvPr>
        </p:nvSpPr>
        <p:spPr>
          <a:xfrm>
            <a:off x="311700" y="9687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From Shannon Mattern, professor of anthropology at The New School (</a:t>
            </a:r>
            <a:r>
              <a:rPr lang="en" sz="2000" u="sng">
                <a:solidFill>
                  <a:schemeClr val="hlink"/>
                </a:solidFill>
                <a:hlinkClick r:id="rId3"/>
              </a:rPr>
              <a:t>“Critiquing Maps II”</a:t>
            </a:r>
            <a:r>
              <a:rPr lang="en" sz="2000"/>
              <a:t>):</a:t>
            </a:r>
            <a:endParaRPr sz="2000"/>
          </a:p>
          <a:p>
            <a:pPr marL="0" lvl="0" indent="0" algn="l" rtl="0">
              <a:spcBef>
                <a:spcPts val="1600"/>
              </a:spcBef>
              <a:spcAft>
                <a:spcPts val="0"/>
              </a:spcAft>
              <a:buNone/>
            </a:pPr>
            <a:r>
              <a:rPr lang="en" sz="2000" b="1"/>
              <a:t>What’s its subject? </a:t>
            </a:r>
            <a:endParaRPr sz="2000" b="1"/>
          </a:p>
          <a:p>
            <a:pPr marL="0" lvl="0" indent="0" algn="l" rtl="0">
              <a:spcBef>
                <a:spcPts val="1600"/>
              </a:spcBef>
              <a:spcAft>
                <a:spcPts val="0"/>
              </a:spcAft>
              <a:buNone/>
            </a:pPr>
            <a:r>
              <a:rPr lang="en" sz="2000" b="1"/>
              <a:t>What is its “message” or “argument” or purpose?</a:t>
            </a:r>
            <a:endParaRPr sz="2000" b="1"/>
          </a:p>
          <a:p>
            <a:pPr marL="0" lvl="0" indent="0" algn="l" rtl="0">
              <a:spcBef>
                <a:spcPts val="1600"/>
              </a:spcBef>
              <a:spcAft>
                <a:spcPts val="0"/>
              </a:spcAft>
              <a:buNone/>
            </a:pPr>
            <a:r>
              <a:rPr lang="en" sz="2000" b="1"/>
              <a:t>How was the map made?</a:t>
            </a:r>
            <a:endParaRPr sz="2000" b="1"/>
          </a:p>
          <a:p>
            <a:pPr marL="0" lvl="0" indent="0" algn="l" rtl="0">
              <a:spcBef>
                <a:spcPts val="1600"/>
              </a:spcBef>
              <a:spcAft>
                <a:spcPts val="0"/>
              </a:spcAft>
              <a:buNone/>
            </a:pPr>
            <a:endParaRPr sz="2000" b="1"/>
          </a:p>
          <a:p>
            <a:pPr marL="0" lvl="0" indent="0" algn="l" rtl="0">
              <a:spcBef>
                <a:spcPts val="1600"/>
              </a:spcBef>
              <a:spcAft>
                <a:spcPts val="0"/>
              </a:spcAft>
              <a:buNone/>
            </a:pPr>
            <a:endParaRPr sz="2000" b="1"/>
          </a:p>
          <a:p>
            <a:pPr marL="0" lvl="0" indent="0" algn="l" rtl="0">
              <a:spcBef>
                <a:spcPts val="1600"/>
              </a:spcBef>
              <a:spcAft>
                <a:spcPts val="0"/>
              </a:spcAft>
              <a:buNone/>
            </a:pPr>
            <a:endParaRPr b="1"/>
          </a:p>
          <a:p>
            <a:pPr marL="0" lvl="0" indent="0" algn="l" rtl="0">
              <a:spcBef>
                <a:spcPts val="1600"/>
              </a:spcBef>
              <a:spcAft>
                <a:spcPts val="1600"/>
              </a:spcAft>
              <a:buNone/>
            </a:pPr>
            <a:endParaRPr/>
          </a:p>
        </p:txBody>
      </p:sp>
      <p:sp>
        <p:nvSpPr>
          <p:cNvPr id="137" name="Google Shape;137;p30"/>
          <p:cNvSpPr txBox="1">
            <a:spLocks noGrp="1"/>
          </p:cNvSpPr>
          <p:nvPr>
            <p:ph type="body" idx="2"/>
          </p:nvPr>
        </p:nvSpPr>
        <p:spPr>
          <a:xfrm>
            <a:off x="4636475" y="875800"/>
            <a:ext cx="3999900" cy="32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t>What’s its geographic/spatial area?</a:t>
            </a:r>
            <a:endParaRPr sz="2000" b="1"/>
          </a:p>
          <a:p>
            <a:pPr marL="0" lvl="0" indent="0" algn="l" rtl="0">
              <a:spcBef>
                <a:spcPts val="1600"/>
              </a:spcBef>
              <a:spcAft>
                <a:spcPts val="0"/>
              </a:spcAft>
              <a:buNone/>
            </a:pPr>
            <a:r>
              <a:rPr lang="en" sz="2000" b="1" i="1"/>
              <a:t>When </a:t>
            </a:r>
            <a:r>
              <a:rPr lang="en" sz="2000" b="1"/>
              <a:t>is this map?</a:t>
            </a:r>
            <a:endParaRPr sz="2000" b="1"/>
          </a:p>
          <a:p>
            <a:pPr marL="0" lvl="0" indent="0" algn="l" rtl="0">
              <a:spcBef>
                <a:spcPts val="1600"/>
              </a:spcBef>
              <a:spcAft>
                <a:spcPts val="0"/>
              </a:spcAft>
              <a:buNone/>
            </a:pPr>
            <a:r>
              <a:rPr lang="en" sz="2000" b="1"/>
              <a:t>Who made this map? Editorial choices?</a:t>
            </a:r>
            <a:endParaRPr sz="2000" b="1"/>
          </a:p>
          <a:p>
            <a:pPr marL="0" lvl="0" indent="0" algn="l" rtl="0">
              <a:spcBef>
                <a:spcPts val="1600"/>
              </a:spcBef>
              <a:spcAft>
                <a:spcPts val="0"/>
              </a:spcAft>
              <a:buNone/>
            </a:pPr>
            <a:r>
              <a:rPr lang="en" sz="2000" b="1"/>
              <a:t>Who is/are the map’s audiences?</a:t>
            </a:r>
            <a:endParaRPr sz="2000" b="1"/>
          </a:p>
          <a:p>
            <a:pPr marL="0" lvl="0" indent="0" algn="l" rtl="0">
              <a:spcBef>
                <a:spcPts val="1600"/>
              </a:spcBef>
              <a:spcAft>
                <a:spcPts val="0"/>
              </a:spcAft>
              <a:buNone/>
            </a:pPr>
            <a:r>
              <a:rPr lang="en" sz="2000" b="1"/>
              <a:t>What are the map’s materiality and form?</a:t>
            </a:r>
            <a:endParaRPr sz="2000" b="1"/>
          </a:p>
          <a:p>
            <a:pPr marL="0" lvl="0" indent="0" algn="l" rtl="0">
              <a:spcBef>
                <a:spcPts val="1600"/>
              </a:spcBef>
              <a:spcAft>
                <a:spcPts val="1600"/>
              </a:spcAft>
              <a:buNone/>
            </a:pPr>
            <a:endParaRPr sz="20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a:spLocks noGrp="1"/>
          </p:cNvSpPr>
          <p:nvPr>
            <p:ph type="title"/>
          </p:nvPr>
        </p:nvSpPr>
        <p:spPr>
          <a:xfrm>
            <a:off x="311700" y="132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Example Projects Using Google My Maps</a:t>
            </a:r>
            <a:endParaRPr sz="3000"/>
          </a:p>
        </p:txBody>
      </p:sp>
      <p:sp>
        <p:nvSpPr>
          <p:cNvPr id="143" name="Google Shape;143;p31"/>
          <p:cNvSpPr txBox="1">
            <a:spLocks noGrp="1"/>
          </p:cNvSpPr>
          <p:nvPr>
            <p:ph type="body" idx="1"/>
          </p:nvPr>
        </p:nvSpPr>
        <p:spPr>
          <a:xfrm>
            <a:off x="387550" y="863550"/>
            <a:ext cx="8520600" cy="34164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SzPts val="2300"/>
              <a:buChar char="●"/>
            </a:pPr>
            <a:r>
              <a:rPr lang="en" sz="2300" u="sng">
                <a:solidFill>
                  <a:schemeClr val="hlink"/>
                </a:solidFill>
                <a:hlinkClick r:id="rId3"/>
              </a:rPr>
              <a:t>“US National Parks”</a:t>
            </a:r>
            <a:r>
              <a:rPr lang="en" sz="2300"/>
              <a:t>: uses a mix of textual, image, and geo-location data to provide content and context about US National Parks  </a:t>
            </a:r>
            <a:endParaRPr sz="2300"/>
          </a:p>
          <a:p>
            <a:pPr marL="457200" lvl="0" indent="-374650" algn="l" rtl="0">
              <a:spcBef>
                <a:spcPts val="0"/>
              </a:spcBef>
              <a:spcAft>
                <a:spcPts val="0"/>
              </a:spcAft>
              <a:buSzPts val="2300"/>
              <a:buChar char="●"/>
            </a:pPr>
            <a:r>
              <a:rPr lang="en" sz="2300" u="sng">
                <a:solidFill>
                  <a:schemeClr val="hlink"/>
                </a:solidFill>
                <a:hlinkClick r:id="rId4"/>
              </a:rPr>
              <a:t>“Freedom Trail Boston”</a:t>
            </a:r>
            <a:r>
              <a:rPr lang="en" sz="2300"/>
              <a:t>: uses a mix of lines, geo-spatial points, texts, and images to map the route of the Freedom Trail in Boston</a:t>
            </a:r>
            <a:endParaRPr sz="2300"/>
          </a:p>
          <a:p>
            <a:pPr marL="457200" lvl="0" indent="-374650" algn="l" rtl="0">
              <a:spcBef>
                <a:spcPts val="0"/>
              </a:spcBef>
              <a:spcAft>
                <a:spcPts val="1600"/>
              </a:spcAft>
              <a:buSzPts val="2300"/>
              <a:buChar char="●"/>
            </a:pPr>
            <a:r>
              <a:rPr lang="en" sz="2300" u="sng">
                <a:solidFill>
                  <a:schemeClr val="accent5"/>
                </a:solidFill>
                <a:hlinkClick r:id="rId5">
                  <a:extLst>
                    <a:ext uri="{A12FA001-AC4F-418D-AE19-62706E023703}">
                      <ahyp:hlinkClr xmlns:ahyp="http://schemas.microsoft.com/office/drawing/2018/hyperlinkcolor" val="tx"/>
                    </a:ext>
                  </a:extLst>
                </a:hlinkClick>
              </a:rPr>
              <a:t>“Davis Square Somerville”</a:t>
            </a:r>
            <a:r>
              <a:rPr lang="en" sz="2300"/>
              <a:t>: maps the businesses of Davis Square, using different icons to demonstrate various types of businesses</a:t>
            </a:r>
            <a:endParaRPr sz="2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2"/>
          <p:cNvSpPr txBox="1">
            <a:spLocks noGrp="1"/>
          </p:cNvSpPr>
          <p:nvPr>
            <p:ph type="title"/>
          </p:nvPr>
        </p:nvSpPr>
        <p:spPr>
          <a:xfrm>
            <a:off x="311700" y="144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Activity: Explore Boston’s Black Heritage Trail</a:t>
            </a:r>
            <a:endParaRPr sz="3000"/>
          </a:p>
        </p:txBody>
      </p:sp>
      <p:sp>
        <p:nvSpPr>
          <p:cNvPr id="149" name="Google Shape;149;p32"/>
          <p:cNvSpPr txBox="1">
            <a:spLocks noGrp="1"/>
          </p:cNvSpPr>
          <p:nvPr>
            <p:ph type="body" idx="1"/>
          </p:nvPr>
        </p:nvSpPr>
        <p:spPr>
          <a:xfrm>
            <a:off x="311700" y="863550"/>
            <a:ext cx="8520600" cy="36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Explore this sample map of </a:t>
            </a:r>
            <a:r>
              <a:rPr lang="en" sz="2000" u="sng">
                <a:solidFill>
                  <a:schemeClr val="hlink"/>
                </a:solidFill>
                <a:hlinkClick r:id="rId3"/>
              </a:rPr>
              <a:t>Boston’s Black Heritage Trail.</a:t>
            </a:r>
            <a:r>
              <a:rPr lang="en" sz="2000"/>
              <a:t> This map makes use of several Google My Maps features, including color coding, styling of icons and basemap, layers, points, lines, and polygons. </a:t>
            </a:r>
            <a:endParaRPr sz="2000"/>
          </a:p>
          <a:p>
            <a:pPr marL="0" lvl="0" indent="0" algn="l" rtl="0">
              <a:spcBef>
                <a:spcPts val="1600"/>
              </a:spcBef>
              <a:spcAft>
                <a:spcPts val="0"/>
              </a:spcAft>
              <a:buNone/>
            </a:pPr>
            <a:r>
              <a:rPr lang="en" sz="2000"/>
              <a:t>We will learn how to add these features to our own maps, including how to:</a:t>
            </a:r>
            <a:endParaRPr sz="2000"/>
          </a:p>
          <a:p>
            <a:pPr marL="457200" lvl="0" indent="-355600" algn="l" rtl="0">
              <a:spcBef>
                <a:spcPts val="1600"/>
              </a:spcBef>
              <a:spcAft>
                <a:spcPts val="0"/>
              </a:spcAft>
              <a:buSzPts val="2000"/>
              <a:buChar char="●"/>
            </a:pPr>
            <a:r>
              <a:rPr lang="en" sz="2000"/>
              <a:t>Add and style points, lines, and polygons</a:t>
            </a:r>
            <a:endParaRPr sz="2000"/>
          </a:p>
          <a:p>
            <a:pPr marL="457200" lvl="0" indent="-355600" algn="l" rtl="0">
              <a:spcBef>
                <a:spcPts val="0"/>
              </a:spcBef>
              <a:spcAft>
                <a:spcPts val="0"/>
              </a:spcAft>
              <a:buSzPts val="2000"/>
              <a:buChar char="●"/>
            </a:pPr>
            <a:r>
              <a:rPr lang="en" sz="2000"/>
              <a:t>Add images, descriptions, and links</a:t>
            </a:r>
            <a:endParaRPr sz="2000"/>
          </a:p>
          <a:p>
            <a:pPr marL="457200" lvl="0" indent="-355600" algn="l" rtl="0">
              <a:spcBef>
                <a:spcPts val="0"/>
              </a:spcBef>
              <a:spcAft>
                <a:spcPts val="0"/>
              </a:spcAft>
              <a:buSzPts val="2000"/>
              <a:buChar char="●"/>
            </a:pPr>
            <a:r>
              <a:rPr lang="en" sz="2000"/>
              <a:t>Utilize layers and basemaps</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3"/>
          <p:cNvSpPr txBox="1">
            <a:spLocks noGrp="1"/>
          </p:cNvSpPr>
          <p:nvPr>
            <p:ph type="title"/>
          </p:nvPr>
        </p:nvSpPr>
        <p:spPr>
          <a:xfrm>
            <a:off x="311700" y="237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of Examples</a:t>
            </a:r>
            <a:endParaRPr/>
          </a:p>
        </p:txBody>
      </p:sp>
      <p:sp>
        <p:nvSpPr>
          <p:cNvPr id="155" name="Google Shape;155;p33"/>
          <p:cNvSpPr txBox="1">
            <a:spLocks noGrp="1"/>
          </p:cNvSpPr>
          <p:nvPr>
            <p:ph type="body" idx="1"/>
          </p:nvPr>
        </p:nvSpPr>
        <p:spPr>
          <a:xfrm>
            <a:off x="311700" y="1028575"/>
            <a:ext cx="8520600" cy="34164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SzPts val="2300"/>
              <a:buChar char="●"/>
            </a:pPr>
            <a:r>
              <a:rPr lang="en" sz="2300"/>
              <a:t>Look through the examples, particularly the map of the Black Heritage Trail, and think about how they use geospatial layouts to present information.</a:t>
            </a:r>
            <a:endParaRPr sz="2300"/>
          </a:p>
          <a:p>
            <a:pPr marL="457200" lvl="0" indent="-374650" algn="l" rtl="0">
              <a:spcBef>
                <a:spcPts val="0"/>
              </a:spcBef>
              <a:spcAft>
                <a:spcPts val="0"/>
              </a:spcAft>
              <a:buSzPts val="2300"/>
              <a:buChar char="●"/>
            </a:pPr>
            <a:r>
              <a:rPr lang="en" sz="2300"/>
              <a:t>Make some notes about how you interacted with these maps.</a:t>
            </a:r>
            <a:endParaRPr sz="2300"/>
          </a:p>
          <a:p>
            <a:pPr marL="457200" lvl="0" indent="-374650" algn="l" rtl="0">
              <a:spcBef>
                <a:spcPts val="0"/>
              </a:spcBef>
              <a:spcAft>
                <a:spcPts val="0"/>
              </a:spcAft>
              <a:buSzPts val="2300"/>
              <a:buChar char="●"/>
            </a:pPr>
            <a:r>
              <a:rPr lang="en" sz="2300"/>
              <a:t>Can these techniques be applied to your own mapping goals?</a:t>
            </a:r>
            <a:endParaRPr sz="2300"/>
          </a:p>
          <a:p>
            <a:pPr marL="457200" lvl="0" indent="-374650" algn="l" rtl="0">
              <a:spcBef>
                <a:spcPts val="0"/>
              </a:spcBef>
              <a:spcAft>
                <a:spcPts val="0"/>
              </a:spcAft>
              <a:buSzPts val="2300"/>
              <a:buChar char="●"/>
            </a:pPr>
            <a:r>
              <a:rPr lang="en" sz="2300"/>
              <a:t>What worked best? What didn’t work for you? What do you want to try on your own?</a:t>
            </a:r>
            <a:endParaRPr sz="2300"/>
          </a:p>
          <a:p>
            <a:pPr marL="0" lvl="0" indent="0" algn="l" rtl="0">
              <a:spcBef>
                <a:spcPts val="1600"/>
              </a:spcBef>
              <a:spcAft>
                <a:spcPts val="1600"/>
              </a:spcAft>
              <a:buNone/>
            </a:pPr>
            <a:endParaRPr sz="23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1861</Words>
  <Application>Microsoft Macintosh PowerPoint</Application>
  <PresentationFormat>On-screen Show (16:9)</PresentationFormat>
  <Paragraphs>147</Paragraphs>
  <Slides>23</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Cambria</vt:lpstr>
      <vt:lpstr>Arial</vt:lpstr>
      <vt:lpstr>Alfa Slab One</vt:lpstr>
      <vt:lpstr>Calibri</vt:lpstr>
      <vt:lpstr>Proxima Nova</vt:lpstr>
      <vt:lpstr>Simple Light</vt:lpstr>
      <vt:lpstr>DTI Slides</vt:lpstr>
      <vt:lpstr> Mapping Geospatial Data: Google My Maps</vt:lpstr>
      <vt:lpstr>Workshop Agenda</vt:lpstr>
      <vt:lpstr>Workshop Objectives</vt:lpstr>
      <vt:lpstr>What are different uses for maps?</vt:lpstr>
      <vt:lpstr>How do maps represent reality?</vt:lpstr>
      <vt:lpstr>Questions for critiquing maps</vt:lpstr>
      <vt:lpstr>Example Projects Using Google My Maps</vt:lpstr>
      <vt:lpstr>Activity: Explore Boston’s Black Heritage Trail</vt:lpstr>
      <vt:lpstr>Analysis of Examples</vt:lpstr>
      <vt:lpstr>Create a map with Google My Maps</vt:lpstr>
      <vt:lpstr>Example Projects Using Maps to Tell Stories </vt:lpstr>
      <vt:lpstr>Selecting Your Basemap</vt:lpstr>
      <vt:lpstr>Map Markers</vt:lpstr>
      <vt:lpstr>Add A Location</vt:lpstr>
      <vt:lpstr>Add More Data to Markers</vt:lpstr>
      <vt:lpstr>Lines and Polygons</vt:lpstr>
      <vt:lpstr>Add Lines and Polygons</vt:lpstr>
      <vt:lpstr>Add More Data to Lines and Polygons</vt:lpstr>
      <vt:lpstr>Layers</vt:lpstr>
      <vt:lpstr>Building your project</vt:lpstr>
      <vt:lpstr>Get started!</vt:lpstr>
      <vt:lpstr>Discussion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Mapping Geospatial Data: Google My Maps</dc:title>
  <cp:lastModifiedBy>Kasya O'Connor Grant</cp:lastModifiedBy>
  <cp:revision>1</cp:revision>
  <dcterms:modified xsi:type="dcterms:W3CDTF">2023-08-17T14:29:51Z</dcterms:modified>
</cp:coreProperties>
</file>